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79525" y="2561272"/>
            <a:ext cx="5826125" cy="582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00C0F3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0404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00C0F3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40404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00C0F3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1891" y="767587"/>
            <a:ext cx="6897624" cy="2362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00C0F3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68526" y="1498282"/>
            <a:ext cx="8854947" cy="19894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00C0F3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65935" y="3079686"/>
            <a:ext cx="5779770" cy="1639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0404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hyperlink" Target="mailto:audy@pucrs.br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76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77.jpg"/><Relationship Id="rId6" Type="http://schemas.openxmlformats.org/officeDocument/2006/relationships/image" Target="../media/image78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g"/><Relationship Id="rId3" Type="http://schemas.openxmlformats.org/officeDocument/2006/relationships/image" Target="../media/image80.jpg"/><Relationship Id="rId4" Type="http://schemas.openxmlformats.org/officeDocument/2006/relationships/image" Target="../media/image81.jpg"/><Relationship Id="rId5" Type="http://schemas.openxmlformats.org/officeDocument/2006/relationships/image" Target="../media/image82.jpg"/><Relationship Id="rId6" Type="http://schemas.openxmlformats.org/officeDocument/2006/relationships/image" Target="../media/image83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73.png"/><Relationship Id="rId6" Type="http://schemas.openxmlformats.org/officeDocument/2006/relationships/image" Target="../media/image84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73.png"/><Relationship Id="rId6" Type="http://schemas.openxmlformats.org/officeDocument/2006/relationships/image" Target="../media/image85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jpg"/><Relationship Id="rId3" Type="http://schemas.openxmlformats.org/officeDocument/2006/relationships/image" Target="../media/image73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jpg"/><Relationship Id="rId10" Type="http://schemas.openxmlformats.org/officeDocument/2006/relationships/image" Target="../media/image16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jpg"/><Relationship Id="rId5" Type="http://schemas.openxmlformats.org/officeDocument/2006/relationships/image" Target="../media/image96.jpg"/><Relationship Id="rId6" Type="http://schemas.openxmlformats.org/officeDocument/2006/relationships/image" Target="../media/image97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97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4.png"/><Relationship Id="rId3" Type="http://schemas.openxmlformats.org/officeDocument/2006/relationships/image" Target="../media/image100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100.png"/><Relationship Id="rId4" Type="http://schemas.openxmlformats.org/officeDocument/2006/relationships/image" Target="../media/image101.jpg"/><Relationship Id="rId5" Type="http://schemas.openxmlformats.org/officeDocument/2006/relationships/image" Target="../media/image97.png"/><Relationship Id="rId6" Type="http://schemas.openxmlformats.org/officeDocument/2006/relationships/image" Target="../media/image102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3.jpg"/><Relationship Id="rId5" Type="http://schemas.openxmlformats.org/officeDocument/2006/relationships/image" Target="../media/image97.png"/><Relationship Id="rId6" Type="http://schemas.openxmlformats.org/officeDocument/2006/relationships/image" Target="../media/image104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5.png"/><Relationship Id="rId3" Type="http://schemas.openxmlformats.org/officeDocument/2006/relationships/image" Target="../media/image100.png"/><Relationship Id="rId4" Type="http://schemas.openxmlformats.org/officeDocument/2006/relationships/image" Target="../media/image106.jpg"/><Relationship Id="rId5" Type="http://schemas.openxmlformats.org/officeDocument/2006/relationships/image" Target="../media/image97.png"/><Relationship Id="rId6" Type="http://schemas.openxmlformats.org/officeDocument/2006/relationships/image" Target="../media/image107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8.jpg"/><Relationship Id="rId5" Type="http://schemas.openxmlformats.org/officeDocument/2006/relationships/image" Target="../media/image97.png"/><Relationship Id="rId6" Type="http://schemas.openxmlformats.org/officeDocument/2006/relationships/image" Target="../media/image109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0.png"/><Relationship Id="rId3" Type="http://schemas.openxmlformats.org/officeDocument/2006/relationships/image" Target="../media/image111.jpg"/><Relationship Id="rId4" Type="http://schemas.openxmlformats.org/officeDocument/2006/relationships/image" Target="../media/image112.png"/><Relationship Id="rId5" Type="http://schemas.openxmlformats.org/officeDocument/2006/relationships/image" Target="../media/image93.png"/><Relationship Id="rId6" Type="http://schemas.openxmlformats.org/officeDocument/2006/relationships/image" Target="../media/image97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0.png"/><Relationship Id="rId3" Type="http://schemas.openxmlformats.org/officeDocument/2006/relationships/image" Target="../media/image112.png"/><Relationship Id="rId4" Type="http://schemas.openxmlformats.org/officeDocument/2006/relationships/image" Target="../media/image93.png"/><Relationship Id="rId5" Type="http://schemas.openxmlformats.org/officeDocument/2006/relationships/image" Target="../media/image113.jpg"/><Relationship Id="rId6" Type="http://schemas.openxmlformats.org/officeDocument/2006/relationships/image" Target="../media/image97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0.png"/><Relationship Id="rId3" Type="http://schemas.openxmlformats.org/officeDocument/2006/relationships/image" Target="../media/image114.jpg"/><Relationship Id="rId4" Type="http://schemas.openxmlformats.org/officeDocument/2006/relationships/image" Target="../media/image115.jpg"/><Relationship Id="rId5" Type="http://schemas.openxmlformats.org/officeDocument/2006/relationships/image" Target="../media/image112.png"/><Relationship Id="rId6" Type="http://schemas.openxmlformats.org/officeDocument/2006/relationships/image" Target="../media/image93.png"/><Relationship Id="rId7" Type="http://schemas.openxmlformats.org/officeDocument/2006/relationships/image" Target="../media/image97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12.png"/><Relationship Id="rId4" Type="http://schemas.openxmlformats.org/officeDocument/2006/relationships/image" Target="../media/image116.png"/><Relationship Id="rId5" Type="http://schemas.openxmlformats.org/officeDocument/2006/relationships/image" Target="../media/image117.jpg"/><Relationship Id="rId6" Type="http://schemas.openxmlformats.org/officeDocument/2006/relationships/image" Target="../media/image93.png"/><Relationship Id="rId7" Type="http://schemas.openxmlformats.org/officeDocument/2006/relationships/image" Target="../media/image97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jpg"/><Relationship Id="rId10" Type="http://schemas.openxmlformats.org/officeDocument/2006/relationships/image" Target="../media/image16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png"/><Relationship Id="rId3" Type="http://schemas.openxmlformats.org/officeDocument/2006/relationships/image" Target="../media/image119.png"/><Relationship Id="rId4" Type="http://schemas.openxmlformats.org/officeDocument/2006/relationships/image" Target="../media/image123.png"/><Relationship Id="rId5" Type="http://schemas.openxmlformats.org/officeDocument/2006/relationships/image" Target="../media/image121.png"/><Relationship Id="rId6" Type="http://schemas.openxmlformats.org/officeDocument/2006/relationships/image" Target="../media/image124.jpg"/><Relationship Id="rId7" Type="http://schemas.openxmlformats.org/officeDocument/2006/relationships/image" Target="../media/image125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png"/><Relationship Id="rId3" Type="http://schemas.openxmlformats.org/officeDocument/2006/relationships/image" Target="../media/image126.jpg"/><Relationship Id="rId4" Type="http://schemas.openxmlformats.org/officeDocument/2006/relationships/image" Target="../media/image127.jpg"/><Relationship Id="rId5" Type="http://schemas.openxmlformats.org/officeDocument/2006/relationships/image" Target="../media/image128.jpg"/><Relationship Id="rId6" Type="http://schemas.openxmlformats.org/officeDocument/2006/relationships/image" Target="../media/image129.jpg"/><Relationship Id="rId7" Type="http://schemas.openxmlformats.org/officeDocument/2006/relationships/image" Target="../media/image119.png"/><Relationship Id="rId8" Type="http://schemas.openxmlformats.org/officeDocument/2006/relationships/image" Target="../media/image130.png"/><Relationship Id="rId9" Type="http://schemas.openxmlformats.org/officeDocument/2006/relationships/image" Target="../media/image131.jpg"/><Relationship Id="rId10" Type="http://schemas.openxmlformats.org/officeDocument/2006/relationships/image" Target="../media/image132.png"/><Relationship Id="rId11" Type="http://schemas.openxmlformats.org/officeDocument/2006/relationships/image" Target="../media/image121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Relationship Id="rId4" Type="http://schemas.openxmlformats.org/officeDocument/2006/relationships/image" Target="../media/image135.jpg"/><Relationship Id="rId5" Type="http://schemas.openxmlformats.org/officeDocument/2006/relationships/image" Target="../media/image97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33.png"/><Relationship Id="rId9" Type="http://schemas.openxmlformats.org/officeDocument/2006/relationships/image" Target="../media/image134.png"/><Relationship Id="rId10" Type="http://schemas.openxmlformats.org/officeDocument/2006/relationships/image" Target="../media/image142.jpg"/><Relationship Id="rId11" Type="http://schemas.openxmlformats.org/officeDocument/2006/relationships/image" Target="../media/image143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Relationship Id="rId3" Type="http://schemas.openxmlformats.org/officeDocument/2006/relationships/image" Target="../media/image16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145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146.png"/><Relationship Id="rId11" Type="http://schemas.openxmlformats.org/officeDocument/2006/relationships/image" Target="../media/image65.png"/><Relationship Id="rId12" Type="http://schemas.openxmlformats.org/officeDocument/2006/relationships/image" Target="../media/image91.pn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Relationship Id="rId3" Type="http://schemas.openxmlformats.org/officeDocument/2006/relationships/image" Target="../media/image147.png"/><Relationship Id="rId4" Type="http://schemas.openxmlformats.org/officeDocument/2006/relationships/image" Target="../media/image148.jpg"/><Relationship Id="rId5" Type="http://schemas.openxmlformats.org/officeDocument/2006/relationships/image" Target="../media/image16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Relationship Id="rId3" Type="http://schemas.openxmlformats.org/officeDocument/2006/relationships/image" Target="../media/image149.jpg"/><Relationship Id="rId4" Type="http://schemas.openxmlformats.org/officeDocument/2006/relationships/image" Target="../media/image150.png"/><Relationship Id="rId5" Type="http://schemas.openxmlformats.org/officeDocument/2006/relationships/image" Target="../media/image16.pn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Relationship Id="rId3" Type="http://schemas.openxmlformats.org/officeDocument/2006/relationships/image" Target="../media/image151.jpg"/><Relationship Id="rId4" Type="http://schemas.openxmlformats.org/officeDocument/2006/relationships/image" Target="../media/image16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43.png"/><Relationship Id="rId19" Type="http://schemas.openxmlformats.org/officeDocument/2006/relationships/image" Target="../media/image4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Relationship Id="rId3" Type="http://schemas.openxmlformats.org/officeDocument/2006/relationships/image" Target="../media/image152.jpg"/><Relationship Id="rId4" Type="http://schemas.openxmlformats.org/officeDocument/2006/relationships/image" Target="../media/image153.png"/><Relationship Id="rId5" Type="http://schemas.openxmlformats.org/officeDocument/2006/relationships/image" Target="../media/image16.pn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Relationship Id="rId3" Type="http://schemas.openxmlformats.org/officeDocument/2006/relationships/image" Target="../media/image16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4.jpg"/><Relationship Id="rId3" Type="http://schemas.openxmlformats.org/officeDocument/2006/relationships/image" Target="../media/image155.jp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Relationship Id="rId3" Type="http://schemas.openxmlformats.org/officeDocument/2006/relationships/image" Target="../media/image156.jpg"/><Relationship Id="rId4" Type="http://schemas.openxmlformats.org/officeDocument/2006/relationships/image" Target="../media/image157.jpg"/><Relationship Id="rId5" Type="http://schemas.openxmlformats.org/officeDocument/2006/relationships/image" Target="../media/image16.pn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61.png"/><Relationship Id="rId7" Type="http://schemas.openxmlformats.org/officeDocument/2006/relationships/image" Target="../media/image162.png"/><Relationship Id="rId8" Type="http://schemas.openxmlformats.org/officeDocument/2006/relationships/image" Target="../media/image163.png"/><Relationship Id="rId9" Type="http://schemas.openxmlformats.org/officeDocument/2006/relationships/image" Target="../media/image164.png"/><Relationship Id="rId10" Type="http://schemas.openxmlformats.org/officeDocument/2006/relationships/hyperlink" Target="mailto:audy@pucrs.br" TargetMode="External"/><Relationship Id="rId11" Type="http://schemas.openxmlformats.org/officeDocument/2006/relationships/image" Target="../media/image165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26.png"/><Relationship Id="rId11" Type="http://schemas.openxmlformats.org/officeDocument/2006/relationships/image" Target="../media/image55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Relationship Id="rId11" Type="http://schemas.openxmlformats.org/officeDocument/2006/relationships/image" Target="../media/image65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67.png"/><Relationship Id="rId6" Type="http://schemas.openxmlformats.org/officeDocument/2006/relationships/image" Target="../media/image68.jpg"/><Relationship Id="rId7" Type="http://schemas.openxmlformats.org/officeDocument/2006/relationships/image" Target="../media/image69.jpg"/><Relationship Id="rId8" Type="http://schemas.openxmlformats.org/officeDocument/2006/relationships/image" Target="../media/image70.jpg"/><Relationship Id="rId9" Type="http://schemas.openxmlformats.org/officeDocument/2006/relationships/image" Target="../media/image71.jpg"/><Relationship Id="rId10" Type="http://schemas.openxmlformats.org/officeDocument/2006/relationships/image" Target="../media/image72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73.png"/><Relationship Id="rId6" Type="http://schemas.openxmlformats.org/officeDocument/2006/relationships/image" Target="../media/image74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73.png"/><Relationship Id="rId6" Type="http://schemas.openxmlformats.org/officeDocument/2006/relationships/image" Target="../media/image75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295650" y="0"/>
            <a:ext cx="8896350" cy="6858000"/>
            <a:chOff x="3295650" y="0"/>
            <a:chExt cx="889635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8795" y="56570"/>
              <a:ext cx="6463204" cy="6801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95650" y="0"/>
              <a:ext cx="8896350" cy="6677025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1321435" y="5480367"/>
            <a:ext cx="4312285" cy="100076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Jorge</a:t>
            </a:r>
            <a:r>
              <a:rPr dirty="0" sz="1550" spc="175" b="1">
                <a:solidFill>
                  <a:srgbClr val="D5953E"/>
                </a:solidFill>
                <a:latin typeface="Verdana"/>
                <a:cs typeface="Verdana"/>
              </a:rPr>
              <a:t> </a:t>
            </a: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Audy</a:t>
            </a:r>
            <a:r>
              <a:rPr dirty="0" sz="1550">
                <a:solidFill>
                  <a:srgbClr val="D2AC67"/>
                </a:solidFill>
                <a:latin typeface="Verdana"/>
                <a:cs typeface="Verdana"/>
              </a:rPr>
              <a:t>,</a:t>
            </a:r>
            <a:r>
              <a:rPr dirty="0" sz="1550" spc="135">
                <a:solidFill>
                  <a:srgbClr val="D2AC67"/>
                </a:solidFill>
                <a:latin typeface="Verdana"/>
                <a:cs typeface="Verdana"/>
              </a:rPr>
              <a:t> </a:t>
            </a:r>
            <a:r>
              <a:rPr dirty="0" u="sng" sz="155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Verdana"/>
                <a:cs typeface="Verdana"/>
                <a:hlinkClick r:id="rId4"/>
              </a:rPr>
              <a:t>a</a:t>
            </a:r>
            <a:r>
              <a:rPr dirty="0" u="sng" sz="155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Verdana"/>
                <a:cs typeface="Verdana"/>
                <a:hlinkClick r:id="rId4"/>
              </a:rPr>
              <a:t>udy@pucrs.br</a:t>
            </a:r>
            <a:endParaRPr sz="1550">
              <a:latin typeface="Verdana"/>
              <a:cs typeface="Verdana"/>
            </a:endParaRPr>
          </a:p>
          <a:p>
            <a:pPr algn="ctr" marL="12065" marR="5080" indent="5080">
              <a:lnSpc>
                <a:spcPct val="105000"/>
              </a:lnSpc>
              <a:spcBef>
                <a:spcPts val="1880"/>
              </a:spcBef>
            </a:pP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Superintendent</a:t>
            </a:r>
            <a:r>
              <a:rPr dirty="0" sz="1550" spc="270" b="1">
                <a:solidFill>
                  <a:srgbClr val="D5953E"/>
                </a:solidFill>
                <a:latin typeface="Verdana"/>
                <a:cs typeface="Verdana"/>
              </a:rPr>
              <a:t> </a:t>
            </a: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for</a:t>
            </a:r>
            <a:r>
              <a:rPr dirty="0" sz="1550" spc="275" b="1">
                <a:solidFill>
                  <a:srgbClr val="D5953E"/>
                </a:solidFill>
                <a:latin typeface="Verdana"/>
                <a:cs typeface="Verdana"/>
              </a:rPr>
              <a:t> </a:t>
            </a: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Innovation</a:t>
            </a:r>
            <a:r>
              <a:rPr dirty="0" sz="1550" spc="254" b="1">
                <a:solidFill>
                  <a:srgbClr val="D5953E"/>
                </a:solidFill>
                <a:latin typeface="Verdana"/>
                <a:cs typeface="Verdana"/>
              </a:rPr>
              <a:t> </a:t>
            </a:r>
            <a:r>
              <a:rPr dirty="0" sz="1550" spc="-25" b="1">
                <a:solidFill>
                  <a:srgbClr val="D5953E"/>
                </a:solidFill>
                <a:latin typeface="Verdana"/>
                <a:cs typeface="Verdana"/>
              </a:rPr>
              <a:t>and </a:t>
            </a: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Development</a:t>
            </a:r>
            <a:r>
              <a:rPr dirty="0" sz="1550" spc="155" b="1">
                <a:solidFill>
                  <a:srgbClr val="D5953E"/>
                </a:solidFill>
                <a:latin typeface="Verdana"/>
                <a:cs typeface="Verdana"/>
              </a:rPr>
              <a:t> </a:t>
            </a: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at</a:t>
            </a:r>
            <a:r>
              <a:rPr dirty="0" sz="1550" spc="195" b="1">
                <a:solidFill>
                  <a:srgbClr val="D5953E"/>
                </a:solidFill>
                <a:latin typeface="Verdana"/>
                <a:cs typeface="Verdana"/>
              </a:rPr>
              <a:t> </a:t>
            </a: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PUCRS</a:t>
            </a:r>
            <a:r>
              <a:rPr dirty="0" sz="1550" spc="195" b="1">
                <a:solidFill>
                  <a:srgbClr val="D5953E"/>
                </a:solidFill>
                <a:latin typeface="Verdana"/>
                <a:cs typeface="Verdana"/>
              </a:rPr>
              <a:t> </a:t>
            </a: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and</a:t>
            </a:r>
            <a:r>
              <a:rPr dirty="0" sz="1550" spc="145" b="1">
                <a:solidFill>
                  <a:srgbClr val="D5953E"/>
                </a:solidFill>
                <a:latin typeface="Verdana"/>
                <a:cs typeface="Verdana"/>
              </a:rPr>
              <a:t> </a:t>
            </a:r>
            <a:r>
              <a:rPr dirty="0" sz="1550" spc="-10" b="1">
                <a:solidFill>
                  <a:srgbClr val="D5953E"/>
                </a:solidFill>
                <a:latin typeface="Verdana"/>
                <a:cs typeface="Verdana"/>
              </a:rPr>
              <a:t>Tecnopuc</a:t>
            </a:r>
            <a:endParaRPr sz="1550">
              <a:latin typeface="Verdana"/>
              <a:cs typeface="Verdana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9098" y="2266188"/>
            <a:ext cx="2131771" cy="589152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988733" y="1704975"/>
            <a:ext cx="9965055" cy="3341370"/>
            <a:chOff x="988733" y="1704975"/>
            <a:chExt cx="9965055" cy="3341370"/>
          </a:xfrm>
        </p:grpSpPr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9098" y="2990088"/>
              <a:ext cx="3130118" cy="473583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12233" y="2990088"/>
              <a:ext cx="1102105" cy="47218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8733" y="3756914"/>
              <a:ext cx="2428836" cy="44018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25595" y="3720689"/>
              <a:ext cx="641095" cy="47640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3203" y="4456938"/>
              <a:ext cx="2499169" cy="47243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5991" y="4456938"/>
              <a:ext cx="2396998" cy="58915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86749" y="1704975"/>
              <a:ext cx="2667000" cy="2667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6450" y="5848350"/>
              <a:ext cx="476250" cy="59055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7025" y="6057900"/>
              <a:ext cx="1181100" cy="29527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6450" y="5848350"/>
              <a:ext cx="476250" cy="59055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7025" y="6057900"/>
              <a:ext cx="1181100" cy="29527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7162799" cy="63627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2800" y="0"/>
              <a:ext cx="5029200" cy="6858000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351154" y="6463982"/>
            <a:ext cx="1828800" cy="2654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550" spc="-120" b="1">
                <a:solidFill>
                  <a:srgbClr val="FFFFFF"/>
                </a:solidFill>
                <a:latin typeface="Verdana"/>
                <a:cs typeface="Verdana"/>
              </a:rPr>
              <a:t>Cartwright’s</a:t>
            </a:r>
            <a:r>
              <a:rPr dirty="0" sz="1550" spc="-17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55" b="1">
                <a:solidFill>
                  <a:srgbClr val="FFFFFF"/>
                </a:solidFill>
                <a:latin typeface="Verdana"/>
                <a:cs typeface="Verdana"/>
              </a:rPr>
              <a:t>Loom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668776" y="6463982"/>
            <a:ext cx="2688590" cy="2654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550" spc="-114" b="1">
                <a:solidFill>
                  <a:srgbClr val="FFFFFF"/>
                </a:solidFill>
                <a:latin typeface="Verdana"/>
                <a:cs typeface="Verdana"/>
              </a:rPr>
              <a:t>Newcomen’s</a:t>
            </a:r>
            <a:r>
              <a:rPr dirty="0" sz="1550" spc="-21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05" b="1">
                <a:solidFill>
                  <a:srgbClr val="FFFFFF"/>
                </a:solidFill>
                <a:latin typeface="Verdana"/>
                <a:cs typeface="Verdana"/>
              </a:rPr>
              <a:t>Steam</a:t>
            </a:r>
            <a:r>
              <a:rPr dirty="0" sz="1550" spc="-17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75" b="1">
                <a:solidFill>
                  <a:srgbClr val="FFFFFF"/>
                </a:solidFill>
                <a:latin typeface="Verdana"/>
                <a:cs typeface="Verdana"/>
              </a:rPr>
              <a:t>Engine</a:t>
            </a:r>
            <a:endParaRPr sz="15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5632" y="0"/>
            <a:ext cx="1938527" cy="685190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59023" y="0"/>
            <a:ext cx="1499615" cy="685190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02352" y="0"/>
            <a:ext cx="4315967" cy="685190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73183" y="0"/>
            <a:ext cx="1310640" cy="6769607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81359" y="0"/>
            <a:ext cx="469392" cy="6851904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4493669" y="694944"/>
            <a:ext cx="93980" cy="22669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500" spc="-50">
                <a:latin typeface="Times New Roman"/>
                <a:cs typeface="Times New Roman"/>
              </a:rPr>
              <a:t>'</a:t>
            </a:r>
            <a:endParaRPr sz="500">
              <a:latin typeface="Times New Roman"/>
              <a:cs typeface="Times New Roman"/>
            </a:endParaRPr>
          </a:p>
          <a:p>
            <a:pPr marL="33020">
              <a:lnSpc>
                <a:spcPct val="100000"/>
              </a:lnSpc>
              <a:spcBef>
                <a:spcPts val="190"/>
              </a:spcBef>
            </a:pPr>
            <a:r>
              <a:rPr dirty="0" sz="500" spc="-25" i="1">
                <a:latin typeface="Times New Roman"/>
                <a:cs typeface="Times New Roman"/>
              </a:rPr>
              <a:t>.4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508069" y="2815844"/>
            <a:ext cx="1193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latin typeface="Verdana"/>
                <a:cs typeface="Verdana"/>
              </a:rPr>
              <a:t>C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484772" y="5452871"/>
            <a:ext cx="43180" cy="101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" spc="-50" b="1">
                <a:latin typeface="Times New Roman"/>
                <a:cs typeface="Times New Roman"/>
              </a:rPr>
              <a:t>י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514550" y="6004559"/>
            <a:ext cx="38735" cy="101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" spc="-50">
                <a:latin typeface="Times New Roman"/>
                <a:cs typeface="Times New Roman"/>
              </a:rPr>
              <a:t>ו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485859" y="6288023"/>
            <a:ext cx="38100" cy="101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500" spc="-50">
                <a:latin typeface="Times New Roman"/>
                <a:cs typeface="Times New Roman"/>
              </a:rPr>
              <a:t>י</a:t>
            </a:r>
            <a:endParaRPr sz="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3"/>
            <a:ext cx="12192000" cy="6858000"/>
            <a:chOff x="0" y="-3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6450" y="5848350"/>
              <a:ext cx="476250" cy="59055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7025" y="6057900"/>
              <a:ext cx="1181100" cy="29527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50" y="-3"/>
              <a:ext cx="10190988" cy="6857998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404177" y="544131"/>
            <a:ext cx="2546985" cy="447675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marL="12700" marR="5080">
              <a:lnSpc>
                <a:spcPct val="76800"/>
              </a:lnSpc>
              <a:spcBef>
                <a:spcPts val="560"/>
              </a:spcBef>
            </a:pPr>
            <a:r>
              <a:rPr dirty="0" sz="1550" spc="-100" b="1">
                <a:solidFill>
                  <a:srgbClr val="FFFFFF"/>
                </a:solidFill>
                <a:latin typeface="Verdana"/>
                <a:cs typeface="Verdana"/>
              </a:rPr>
              <a:t>ENIAC</a:t>
            </a:r>
            <a:r>
              <a:rPr dirty="0" sz="1550" spc="-25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10" b="1">
                <a:solidFill>
                  <a:srgbClr val="FFFFFF"/>
                </a:solidFill>
                <a:latin typeface="Verdana"/>
                <a:cs typeface="Verdana"/>
              </a:rPr>
              <a:t>missile</a:t>
            </a:r>
            <a:r>
              <a:rPr dirty="0" sz="1550" spc="-24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10" b="1">
                <a:solidFill>
                  <a:srgbClr val="FFFFFF"/>
                </a:solidFill>
                <a:latin typeface="Verdana"/>
                <a:cs typeface="Verdana"/>
              </a:rPr>
              <a:t>trajectories </a:t>
            </a:r>
            <a:r>
              <a:rPr dirty="0" sz="1550" spc="-10" b="1">
                <a:solidFill>
                  <a:srgbClr val="FFFFFF"/>
                </a:solidFill>
                <a:latin typeface="Verdana"/>
                <a:cs typeface="Verdana"/>
              </a:rPr>
              <a:t>UPenn</a:t>
            </a:r>
            <a:endParaRPr sz="15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6450" y="5848350"/>
              <a:ext cx="476250" cy="59055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7025" y="6057900"/>
              <a:ext cx="1181100" cy="29527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50" y="0"/>
              <a:ext cx="10296525" cy="685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6450" y="5848350"/>
              <a:ext cx="476250" cy="59055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7025" y="6057900"/>
              <a:ext cx="1181100" cy="29527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85750"/>
              <a:ext cx="6619874" cy="657224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10839" y="1588706"/>
            <a:ext cx="6695440" cy="1407160"/>
          </a:xfrm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3335" marR="5080" indent="-635">
              <a:lnSpc>
                <a:spcPct val="100800"/>
              </a:lnSpc>
              <a:spcBef>
                <a:spcPts val="85"/>
              </a:spcBef>
            </a:pP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dirty="0" sz="1800" spc="75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dirty="0" sz="1800" spc="9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dirty="0" sz="1800" spc="85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dirty="0" sz="1800" spc="2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threshold</a:t>
            </a:r>
            <a:r>
              <a:rPr dirty="0" sz="1800" spc="15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dirty="0" sz="1800" spc="-1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1800" spc="15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new</a:t>
            </a:r>
            <a:r>
              <a:rPr dirty="0" sz="1800" spc="15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paradigm</a:t>
            </a:r>
            <a:r>
              <a:rPr dirty="0" sz="1800" spc="4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dirty="0" sz="1800" spc="15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1800" spc="15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society</a:t>
            </a:r>
            <a:r>
              <a:rPr dirty="0" sz="1800" spc="4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driven</a:t>
            </a:r>
            <a:r>
              <a:rPr dirty="0" sz="1800" spc="2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-25" b="0">
                <a:solidFill>
                  <a:srgbClr val="FFFFFF"/>
                </a:solidFill>
                <a:latin typeface="Arial MT"/>
                <a:cs typeface="Arial MT"/>
              </a:rPr>
              <a:t>by </a:t>
            </a:r>
            <a:r>
              <a:rPr dirty="0" sz="1800" i="1">
                <a:solidFill>
                  <a:srgbClr val="FFFFFF"/>
                </a:solidFill>
                <a:latin typeface="Arial"/>
                <a:cs typeface="Arial"/>
              </a:rPr>
              <a:t>disruptive</a:t>
            </a:r>
            <a:r>
              <a:rPr dirty="0" sz="1800" spc="6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innovations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  <a:r>
              <a:rPr dirty="0" sz="1800" spc="1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with</a:t>
            </a:r>
            <a:r>
              <a:rPr dirty="0" sz="1800" spc="4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1800" spc="11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strong</a:t>
            </a:r>
            <a:r>
              <a:rPr dirty="0" sz="1800" spc="4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impact</a:t>
            </a:r>
            <a:r>
              <a:rPr dirty="0" sz="1800" spc="85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from</a:t>
            </a:r>
            <a:r>
              <a:rPr dirty="0" sz="1800" spc="7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-25" b="0">
                <a:solidFill>
                  <a:srgbClr val="FFFFFF"/>
                </a:solidFill>
                <a:latin typeface="Arial MT"/>
                <a:cs typeface="Arial MT"/>
              </a:rPr>
              <a:t>new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technologies</a:t>
            </a:r>
            <a:r>
              <a:rPr dirty="0" sz="1800" spc="6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dirty="0" sz="1800" spc="45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learning</a:t>
            </a:r>
            <a:r>
              <a:rPr dirty="0" sz="1800" spc="125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dirty="0" sz="1800" spc="45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research</a:t>
            </a:r>
            <a:r>
              <a:rPr dirty="0" sz="1800" spc="12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environments.</a:t>
            </a:r>
            <a:r>
              <a:rPr dirty="0" sz="1800" spc="2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-25" b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challenge</a:t>
            </a:r>
            <a:r>
              <a:rPr dirty="0" sz="1800" spc="5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ahead</a:t>
            </a:r>
            <a:r>
              <a:rPr dirty="0" sz="1800" spc="85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dirty="0" sz="1800" spc="4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dirty="0" sz="1800" spc="15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develop</a:t>
            </a:r>
            <a:r>
              <a:rPr dirty="0" sz="1800" spc="15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1800" spc="11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dirty="0" sz="180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education</a:t>
            </a: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dirty="0" sz="1800" spc="4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1800" spc="55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new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society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  <a:r>
              <a:rPr dirty="0" sz="1800" spc="1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suited</a:t>
            </a:r>
            <a:r>
              <a:rPr dirty="0" sz="1800" spc="5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dirty="0" sz="1800" spc="5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b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dirty="0" sz="1800" spc="6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times</a:t>
            </a:r>
            <a:r>
              <a:rPr dirty="0" sz="180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18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z="18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living</a:t>
            </a:r>
            <a:r>
              <a:rPr dirty="0" sz="18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800" spc="-25" b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910839" y="3257930"/>
            <a:ext cx="6727190" cy="1986914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algn="just" marL="13335" marR="5080" indent="-635">
              <a:lnSpc>
                <a:spcPct val="100400"/>
              </a:lnSpc>
              <a:spcBef>
                <a:spcPts val="115"/>
              </a:spcBef>
            </a:pP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It is</a:t>
            </a:r>
            <a:r>
              <a:rPr dirty="0" sz="3200" spc="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still</a:t>
            </a:r>
            <a:r>
              <a:rPr dirty="0" sz="3200" spc="-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dirty="0" sz="3200" spc="1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very</a:t>
            </a:r>
            <a:r>
              <a:rPr dirty="0" sz="32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clear</a:t>
            </a:r>
            <a:r>
              <a:rPr dirty="0" sz="3200" spc="-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what</a:t>
            </a:r>
            <a:r>
              <a:rPr dirty="0" sz="32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dirty="0" sz="3200" spc="-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 MT"/>
                <a:cs typeface="Arial MT"/>
              </a:rPr>
              <a:t>future </a:t>
            </a: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dirty="0" sz="32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hold, but</a:t>
            </a:r>
            <a:r>
              <a:rPr dirty="0" sz="3200" spc="-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it certainly</a:t>
            </a:r>
            <a:r>
              <a:rPr dirty="0" sz="32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32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dirty="0" sz="32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32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50" b="1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continuation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32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3200" spc="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Arial"/>
                <a:cs typeface="Arial"/>
              </a:rPr>
              <a:t>happening today</a:t>
            </a:r>
            <a:r>
              <a:rPr dirty="0" sz="3200" spc="-1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3200">
              <a:latin typeface="Arial MT"/>
              <a:cs typeface="Arial MT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4762"/>
            <a:ext cx="12192000" cy="6863080"/>
            <a:chOff x="0" y="-4762"/>
            <a:chExt cx="12192000" cy="68630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6450" y="5848350"/>
              <a:ext cx="476250" cy="59055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7025" y="6057900"/>
              <a:ext cx="1181100" cy="29527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23865" y="-3"/>
              <a:ext cx="7768134" cy="6840187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917043" y="0"/>
              <a:ext cx="7712709" cy="5931535"/>
            </a:xfrm>
            <a:custGeom>
              <a:avLst/>
              <a:gdLst/>
              <a:ahLst/>
              <a:cxnLst/>
              <a:rect l="l" t="t" r="r" b="b"/>
              <a:pathLst>
                <a:path w="7712709" h="5931535">
                  <a:moveTo>
                    <a:pt x="3785373" y="0"/>
                  </a:moveTo>
                  <a:lnTo>
                    <a:pt x="7712661" y="4305548"/>
                  </a:lnTo>
                  <a:lnTo>
                    <a:pt x="0" y="322837"/>
                  </a:lnTo>
                  <a:lnTo>
                    <a:pt x="1245101" y="5417348"/>
                  </a:lnTo>
                  <a:lnTo>
                    <a:pt x="6401089" y="5930978"/>
                  </a:lnTo>
                  <a:lnTo>
                    <a:pt x="3612159" y="2889292"/>
                  </a:lnTo>
                  <a:lnTo>
                    <a:pt x="7199195" y="0"/>
                  </a:lnTo>
                </a:path>
              </a:pathLst>
            </a:custGeom>
            <a:ln w="9512">
              <a:solidFill>
                <a:srgbClr val="D2AC6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1207452" y="3787203"/>
            <a:ext cx="4072890" cy="18649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5060"/>
              </a:lnSpc>
              <a:spcBef>
                <a:spcPts val="105"/>
              </a:spcBef>
            </a:pPr>
            <a:r>
              <a:rPr dirty="0" sz="4800" spc="-145" b="1">
                <a:solidFill>
                  <a:srgbClr val="FFFFFF"/>
                </a:solidFill>
                <a:latin typeface="Verdana"/>
                <a:cs typeface="Verdana"/>
              </a:rPr>
              <a:t>Evolution</a:t>
            </a:r>
            <a:r>
              <a:rPr dirty="0" sz="4800" spc="-35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4800" spc="-25" b="1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endParaRPr sz="4800">
              <a:latin typeface="Verdana"/>
              <a:cs typeface="Verdana"/>
            </a:endParaRPr>
          </a:p>
          <a:p>
            <a:pPr marL="12700" marR="5080">
              <a:lnSpc>
                <a:spcPct val="75600"/>
              </a:lnSpc>
              <a:spcBef>
                <a:spcPts val="705"/>
              </a:spcBef>
            </a:pPr>
            <a:r>
              <a:rPr dirty="0" sz="4800" spc="-110" b="1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dirty="0" sz="4800" spc="-31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4800" spc="-135" b="1">
                <a:solidFill>
                  <a:srgbClr val="FFFFFF"/>
                </a:solidFill>
                <a:latin typeface="Verdana"/>
                <a:cs typeface="Verdana"/>
              </a:rPr>
              <a:t>idea</a:t>
            </a:r>
            <a:r>
              <a:rPr dirty="0" sz="4800" spc="-29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4800" spc="-55" b="1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dirty="0" sz="4800" spc="-33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4800" spc="-50" b="1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dirty="0" sz="4800" spc="-45" b="1">
                <a:solidFill>
                  <a:srgbClr val="FFFFFF"/>
                </a:solidFill>
                <a:latin typeface="Verdana"/>
                <a:cs typeface="Verdana"/>
              </a:rPr>
              <a:t>University</a:t>
            </a:r>
            <a:endParaRPr sz="4800">
              <a:latin typeface="Verdana"/>
              <a:cs typeface="Verdana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0" y="1704975"/>
            <a:ext cx="12192000" cy="5153025"/>
            <a:chOff x="0" y="1704975"/>
            <a:chExt cx="12192000" cy="515302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6474" y="1905000"/>
              <a:ext cx="6600825" cy="49529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19324" y="1704975"/>
              <a:ext cx="6600825" cy="515302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753225"/>
              <a:ext cx="12191999" cy="104775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9620250" y="371475"/>
            <a:ext cx="2143125" cy="6153150"/>
            <a:chOff x="9620250" y="371475"/>
            <a:chExt cx="2143125" cy="6153150"/>
          </a:xfrm>
        </p:grpSpPr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20250" y="5762625"/>
              <a:ext cx="2143125" cy="7620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82350" y="371475"/>
              <a:ext cx="542925" cy="6667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724650"/>
            <a:ext cx="12192000" cy="13335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2324100"/>
            <a:ext cx="3752850" cy="2209800"/>
            <a:chOff x="0" y="2324100"/>
            <a:chExt cx="3752850" cy="22098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24100"/>
              <a:ext cx="2343150" cy="22098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075" y="2638425"/>
              <a:ext cx="3152775" cy="1581150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67275" y="466725"/>
            <a:ext cx="5343525" cy="53530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234737" y="232663"/>
            <a:ext cx="638175" cy="77603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724650"/>
            <a:ext cx="12192000" cy="13335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9016" y="1207135"/>
            <a:ext cx="4931409" cy="34620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25295" y="1659826"/>
            <a:ext cx="3223260" cy="33464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A</a:t>
            </a:r>
            <a:r>
              <a:rPr dirty="0" sz="2000" spc="-3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vision</a:t>
            </a:r>
            <a:r>
              <a:rPr dirty="0" sz="2000" spc="-60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of</a:t>
            </a:r>
            <a:r>
              <a:rPr dirty="0" sz="2000" spc="-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the </a:t>
            </a:r>
            <a:r>
              <a:rPr dirty="0" sz="2000" spc="-10" b="0">
                <a:solidFill>
                  <a:srgbClr val="003A5F"/>
                </a:solidFill>
                <a:latin typeface="Verdana"/>
                <a:cs typeface="Verdana"/>
              </a:rPr>
              <a:t>University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114800"/>
            <a:ext cx="2343150" cy="22002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34737" y="232663"/>
            <a:ext cx="638175" cy="776033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7165975" y="2808287"/>
            <a:ext cx="3994785" cy="186563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340"/>
              </a:spcBef>
            </a:pPr>
            <a:r>
              <a:rPr dirty="0" sz="1800" b="1">
                <a:solidFill>
                  <a:srgbClr val="404040"/>
                </a:solidFill>
                <a:latin typeface="Verdana"/>
                <a:cs typeface="Verdana"/>
              </a:rPr>
              <a:t>La</a:t>
            </a:r>
            <a:r>
              <a:rPr dirty="0" sz="1800" spc="-20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404040"/>
                </a:solidFill>
                <a:latin typeface="Verdana"/>
                <a:cs typeface="Verdana"/>
              </a:rPr>
              <a:t>Universidad</a:t>
            </a:r>
            <a:r>
              <a:rPr dirty="0" sz="1800" spc="-55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404040"/>
                </a:solidFill>
                <a:latin typeface="Verdana"/>
                <a:cs typeface="Verdana"/>
              </a:rPr>
              <a:t>es</a:t>
            </a:r>
            <a:r>
              <a:rPr dirty="0" sz="1800" spc="-45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404040"/>
                </a:solidFill>
                <a:latin typeface="Verdana"/>
                <a:cs typeface="Verdana"/>
              </a:rPr>
              <a:t>el</a:t>
            </a:r>
            <a:r>
              <a:rPr dirty="0" sz="1800" spc="-45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404040"/>
                </a:solidFill>
                <a:latin typeface="Verdana"/>
                <a:cs typeface="Verdana"/>
              </a:rPr>
              <a:t>lugar</a:t>
            </a:r>
            <a:r>
              <a:rPr dirty="0" sz="1800" spc="-65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5" b="1">
                <a:solidFill>
                  <a:srgbClr val="404040"/>
                </a:solidFill>
                <a:latin typeface="Verdana"/>
                <a:cs typeface="Verdana"/>
              </a:rPr>
              <a:t>de</a:t>
            </a:r>
            <a:r>
              <a:rPr dirty="0" sz="1800" spc="500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404040"/>
                </a:solidFill>
                <a:latin typeface="Verdana"/>
                <a:cs typeface="Verdana"/>
              </a:rPr>
              <a:t>la</a:t>
            </a:r>
            <a:r>
              <a:rPr dirty="0" sz="1800" spc="-20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404040"/>
                </a:solidFill>
                <a:latin typeface="Verdana"/>
                <a:cs typeface="Verdana"/>
              </a:rPr>
              <a:t>excelencia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.</a:t>
            </a:r>
            <a:r>
              <a:rPr dirty="0" sz="18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Es</a:t>
            </a:r>
            <a:r>
              <a:rPr dirty="0" sz="1800" spc="1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la</a:t>
            </a:r>
            <a:r>
              <a:rPr dirty="0" sz="1800" spc="-5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sede</a:t>
            </a:r>
            <a:r>
              <a:rPr dirty="0" sz="1800" spc="-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de</a:t>
            </a:r>
            <a:r>
              <a:rPr dirty="0" sz="18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la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sabiduría,</a:t>
            </a:r>
            <a:r>
              <a:rPr dirty="0" sz="18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una</a:t>
            </a:r>
            <a:r>
              <a:rPr dirty="0" sz="1800" spc="-8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luz en</a:t>
            </a:r>
            <a:r>
              <a:rPr dirty="0" sz="1800" spc="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el</a:t>
            </a:r>
            <a:r>
              <a:rPr dirty="0" sz="1800" spc="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mundo,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um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ministro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de</a:t>
            </a:r>
            <a:r>
              <a:rPr dirty="0" sz="1800" spc="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la</a:t>
            </a:r>
            <a:r>
              <a:rPr dirty="0" sz="1800" spc="-5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fe,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el</a:t>
            </a:r>
            <a:r>
              <a:rPr dirty="0" sz="1800" spc="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alma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máter</a:t>
            </a:r>
            <a:r>
              <a:rPr dirty="0" sz="1800" spc="-5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de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la</a:t>
            </a:r>
            <a:r>
              <a:rPr dirty="0" sz="1800" spc="-5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generación</a:t>
            </a:r>
            <a:r>
              <a:rPr dirty="0" sz="18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que</a:t>
            </a:r>
            <a:r>
              <a:rPr dirty="0" sz="1800" spc="-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surge.</a:t>
            </a:r>
            <a:endParaRPr sz="1800">
              <a:latin typeface="Verdana"/>
              <a:cs typeface="Verdana"/>
            </a:endParaRPr>
          </a:p>
          <a:p>
            <a:pPr algn="r" marR="57785">
              <a:lnSpc>
                <a:spcPct val="100000"/>
              </a:lnSpc>
              <a:spcBef>
                <a:spcPts val="1480"/>
              </a:spcBef>
            </a:pP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Acerca</a:t>
            </a:r>
            <a:r>
              <a:rPr dirty="0" sz="12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de</a:t>
            </a:r>
            <a:r>
              <a:rPr dirty="0" sz="1200" spc="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la</a:t>
            </a:r>
            <a:r>
              <a:rPr dirty="0" sz="1200" spc="1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Idea</a:t>
            </a:r>
            <a:r>
              <a:rPr dirty="0" sz="1200" spc="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de</a:t>
            </a:r>
            <a:r>
              <a:rPr dirty="0" sz="12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404040"/>
                </a:solidFill>
                <a:latin typeface="Verdana"/>
                <a:cs typeface="Verdana"/>
              </a:rPr>
              <a:t>Universidad</a:t>
            </a:r>
            <a:endParaRPr sz="1200">
              <a:latin typeface="Verdana"/>
              <a:cs typeface="Verdana"/>
            </a:endParaRPr>
          </a:p>
          <a:p>
            <a:pPr algn="r" marR="52069">
              <a:lnSpc>
                <a:spcPct val="100000"/>
              </a:lnSpc>
              <a:spcBef>
                <a:spcPts val="135"/>
              </a:spcBef>
            </a:pPr>
            <a:r>
              <a:rPr dirty="0" sz="1200" b="1">
                <a:solidFill>
                  <a:srgbClr val="404040"/>
                </a:solidFill>
                <a:latin typeface="Verdana"/>
                <a:cs typeface="Verdana"/>
              </a:rPr>
              <a:t>John</a:t>
            </a:r>
            <a:r>
              <a:rPr dirty="0" sz="1200" spc="-5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b="1">
                <a:solidFill>
                  <a:srgbClr val="404040"/>
                </a:solidFill>
                <a:latin typeface="Verdana"/>
                <a:cs typeface="Verdana"/>
              </a:rPr>
              <a:t>Henry</a:t>
            </a:r>
            <a:r>
              <a:rPr dirty="0" sz="1200" spc="-5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b="1">
                <a:solidFill>
                  <a:srgbClr val="404040"/>
                </a:solidFill>
                <a:latin typeface="Verdana"/>
                <a:cs typeface="Verdana"/>
              </a:rPr>
              <a:t>Newman</a:t>
            </a:r>
            <a:r>
              <a:rPr dirty="0" sz="1200" spc="-50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404040"/>
                </a:solidFill>
                <a:latin typeface="Verdana"/>
                <a:cs typeface="Verdana"/>
              </a:rPr>
              <a:t>(1801-</a:t>
            </a:r>
            <a:r>
              <a:rPr dirty="0" sz="1200" spc="-20">
                <a:solidFill>
                  <a:srgbClr val="404040"/>
                </a:solidFill>
                <a:latin typeface="Verdana"/>
                <a:cs typeface="Verdana"/>
              </a:rPr>
              <a:t>1890)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66720" y="2810573"/>
            <a:ext cx="3797300" cy="129222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340"/>
              </a:spcBef>
            </a:pPr>
            <a:r>
              <a:rPr dirty="0" sz="1800" b="1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dirty="0" sz="1800" spc="-60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404040"/>
                </a:solidFill>
                <a:latin typeface="Verdana"/>
                <a:cs typeface="Verdana"/>
              </a:rPr>
              <a:t>university</a:t>
            </a:r>
            <a:r>
              <a:rPr dirty="0" sz="1800" spc="-30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404040"/>
                </a:solidFill>
                <a:latin typeface="Verdana"/>
                <a:cs typeface="Verdana"/>
              </a:rPr>
              <a:t>is</a:t>
            </a:r>
            <a:r>
              <a:rPr dirty="0" sz="1800" spc="-10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dirty="0" sz="1800" spc="-60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b="1">
                <a:solidFill>
                  <a:srgbClr val="404040"/>
                </a:solidFill>
                <a:latin typeface="Verdana"/>
                <a:cs typeface="Verdana"/>
              </a:rPr>
              <a:t>place</a:t>
            </a:r>
            <a:r>
              <a:rPr dirty="0" sz="1800" spc="-55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5" b="1">
                <a:solidFill>
                  <a:srgbClr val="404040"/>
                </a:solidFill>
                <a:latin typeface="Verdana"/>
                <a:cs typeface="Verdana"/>
              </a:rPr>
              <a:t>of </a:t>
            </a:r>
            <a:r>
              <a:rPr dirty="0" sz="1800" b="1">
                <a:solidFill>
                  <a:srgbClr val="404040"/>
                </a:solidFill>
                <a:latin typeface="Verdana"/>
                <a:cs typeface="Verdana"/>
              </a:rPr>
              <a:t>excellence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.</a:t>
            </a:r>
            <a:r>
              <a:rPr dirty="0" sz="18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It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is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dirty="0" sz="1800" spc="-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seat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 of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wisdom,</a:t>
            </a:r>
            <a:r>
              <a:rPr dirty="0" sz="18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light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in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world,</a:t>
            </a:r>
            <a:r>
              <a:rPr dirty="0" sz="18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50">
                <a:solidFill>
                  <a:srgbClr val="404040"/>
                </a:solidFill>
                <a:latin typeface="Verdana"/>
                <a:cs typeface="Verdana"/>
              </a:rPr>
              <a:t>a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minister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of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faith,</a:t>
            </a:r>
            <a:r>
              <a:rPr dirty="0" sz="18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alma</a:t>
            </a:r>
            <a:r>
              <a:rPr dirty="0" sz="1800" spc="-9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mater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of</a:t>
            </a:r>
            <a:r>
              <a:rPr dirty="0" sz="18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dirty="0" sz="18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emerging</a:t>
            </a:r>
            <a:r>
              <a:rPr dirty="0" sz="1800" spc="-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generation.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6104" y="12699"/>
              <a:ext cx="8465038" cy="6845300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3707384" y="4009072"/>
            <a:ext cx="4849495" cy="6400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r>
              <a:rPr dirty="0" sz="2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20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great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20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future.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Una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Universidad</a:t>
            </a:r>
            <a:r>
              <a:rPr dirty="0" sz="2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dirty="0" sz="20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2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grande</a:t>
            </a:r>
            <a:r>
              <a:rPr dirty="0" sz="2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como</a:t>
            </a:r>
            <a:r>
              <a:rPr dirty="0" sz="20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futuro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4114800" y="371475"/>
            <a:ext cx="7610475" cy="3448050"/>
            <a:chOff x="4114800" y="371475"/>
            <a:chExt cx="7610475" cy="344805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4800" y="2800350"/>
              <a:ext cx="3962400" cy="10191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82350" y="371475"/>
              <a:ext cx="542925" cy="666750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4065651" y="2369756"/>
            <a:ext cx="4124325" cy="2660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Pontifical</a:t>
            </a:r>
            <a:r>
              <a:rPr dirty="0" sz="155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Catholic</a:t>
            </a:r>
            <a:r>
              <a:rPr dirty="0" sz="155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r>
              <a:rPr dirty="0" sz="155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55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Rio</a:t>
            </a:r>
            <a:r>
              <a:rPr dirty="0" sz="155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Grande</a:t>
            </a:r>
            <a:r>
              <a:rPr dirty="0" sz="155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155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FFFFFF"/>
                </a:solidFill>
                <a:latin typeface="Calibri"/>
                <a:cs typeface="Calibri"/>
              </a:rPr>
              <a:t>Sul</a:t>
            </a:r>
            <a:endParaRPr sz="1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81500"/>
            <a:ext cx="2343150" cy="22098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24650"/>
            <a:ext cx="12192000" cy="13335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578600" y="2420048"/>
            <a:ext cx="4837430" cy="1778635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 marR="5080">
              <a:lnSpc>
                <a:spcPct val="89800"/>
              </a:lnSpc>
              <a:spcBef>
                <a:spcPts val="320"/>
              </a:spcBef>
              <a:tabLst>
                <a:tab pos="984885" algn="l"/>
              </a:tabLst>
            </a:pP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...</a:t>
            </a:r>
            <a:r>
              <a:rPr dirty="0" sz="1800" spc="2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y</a:t>
            </a:r>
            <a:r>
              <a:rPr dirty="0" sz="1800" spc="-5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los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que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nunca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apuntam,</a:t>
            </a:r>
            <a:r>
              <a:rPr dirty="0" sz="18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jamás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aciertan;</a:t>
            </a:r>
            <a:r>
              <a:rPr dirty="0" sz="1800" spc="-5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que</a:t>
            </a:r>
            <a:r>
              <a:rPr dirty="0" sz="18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los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que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no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arriesgan,</a:t>
            </a:r>
            <a:r>
              <a:rPr dirty="0" sz="18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nunca ganan;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	que estar</a:t>
            </a:r>
            <a:r>
              <a:rPr dirty="0" sz="1800" spc="-6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siempre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salvo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es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ser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siempre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débil,</a:t>
            </a:r>
            <a:r>
              <a:rPr dirty="0" sz="18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y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que</a:t>
            </a:r>
            <a:r>
              <a:rPr dirty="0" sz="18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acer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algun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bien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sustancial</a:t>
            </a:r>
            <a:r>
              <a:rPr dirty="0" sz="1800" spc="-5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compensa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las</a:t>
            </a:r>
            <a:r>
              <a:rPr dirty="0" sz="18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imperfecciones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que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surgiesen</a:t>
            </a:r>
            <a:r>
              <a:rPr dirty="0" sz="18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del</a:t>
            </a:r>
            <a:r>
              <a:rPr dirty="0" sz="1800" spc="-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hecho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mismo</a:t>
            </a:r>
            <a:r>
              <a:rPr dirty="0" sz="18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de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haberlo</a:t>
            </a:r>
            <a:r>
              <a:rPr dirty="0" sz="1800" spc="-5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empreendido.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8650351" y="4435212"/>
            <a:ext cx="2839720" cy="44450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algn="r" marR="11430">
              <a:lnSpc>
                <a:spcPct val="100000"/>
              </a:lnSpc>
              <a:spcBef>
                <a:spcPts val="305"/>
              </a:spcBef>
            </a:pP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Acerca</a:t>
            </a:r>
            <a:r>
              <a:rPr dirty="0" sz="12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de</a:t>
            </a:r>
            <a:r>
              <a:rPr dirty="0" sz="1200" spc="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la</a:t>
            </a:r>
            <a:r>
              <a:rPr dirty="0" sz="1200" spc="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Idea</a:t>
            </a:r>
            <a:r>
              <a:rPr dirty="0" sz="1200" spc="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de</a:t>
            </a:r>
            <a:r>
              <a:rPr dirty="0" sz="12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404040"/>
                </a:solidFill>
                <a:latin typeface="Verdana"/>
                <a:cs typeface="Verdana"/>
              </a:rPr>
              <a:t>Universidad</a:t>
            </a:r>
            <a:endParaRPr sz="1200">
              <a:latin typeface="Verdana"/>
              <a:cs typeface="Verdana"/>
            </a:endParaRPr>
          </a:p>
          <a:p>
            <a:pPr algn="r" marR="5080">
              <a:lnSpc>
                <a:spcPct val="100000"/>
              </a:lnSpc>
              <a:spcBef>
                <a:spcPts val="210"/>
              </a:spcBef>
            </a:pPr>
            <a:r>
              <a:rPr dirty="0" sz="1200" b="1">
                <a:solidFill>
                  <a:srgbClr val="404040"/>
                </a:solidFill>
                <a:latin typeface="Verdana"/>
                <a:cs typeface="Verdana"/>
              </a:rPr>
              <a:t>John</a:t>
            </a:r>
            <a:r>
              <a:rPr dirty="0" sz="1200" spc="-10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b="1">
                <a:solidFill>
                  <a:srgbClr val="404040"/>
                </a:solidFill>
                <a:latin typeface="Verdana"/>
                <a:cs typeface="Verdana"/>
              </a:rPr>
              <a:t>Henry</a:t>
            </a:r>
            <a:r>
              <a:rPr dirty="0" sz="1200" spc="-10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b="1">
                <a:solidFill>
                  <a:srgbClr val="404040"/>
                </a:solidFill>
                <a:latin typeface="Verdana"/>
                <a:cs typeface="Verdana"/>
              </a:rPr>
              <a:t>Newman</a:t>
            </a:r>
            <a:r>
              <a:rPr dirty="0" sz="1200" spc="-25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404040"/>
                </a:solidFill>
                <a:latin typeface="Verdana"/>
                <a:cs typeface="Verdana"/>
              </a:rPr>
              <a:t>(1801-</a:t>
            </a:r>
            <a:r>
              <a:rPr dirty="0" sz="1200" spc="-20">
                <a:solidFill>
                  <a:srgbClr val="404040"/>
                </a:solidFill>
                <a:latin typeface="Verdana"/>
                <a:cs typeface="Verdana"/>
              </a:rPr>
              <a:t>1890)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34737" y="232663"/>
            <a:ext cx="638175" cy="776033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79016" y="1207135"/>
            <a:ext cx="4931409" cy="34620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25295" y="1659826"/>
            <a:ext cx="3223260" cy="33464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A</a:t>
            </a:r>
            <a:r>
              <a:rPr dirty="0" sz="2000" spc="-3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vision</a:t>
            </a:r>
            <a:r>
              <a:rPr dirty="0" sz="2000" spc="-60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of</a:t>
            </a:r>
            <a:r>
              <a:rPr dirty="0" sz="2000" spc="-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the </a:t>
            </a:r>
            <a:r>
              <a:rPr dirty="0" sz="2000" spc="-10" b="0">
                <a:solidFill>
                  <a:srgbClr val="003A5F"/>
                </a:solidFill>
                <a:latin typeface="Verdana"/>
                <a:cs typeface="Verdana"/>
              </a:rPr>
              <a:t>University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086485" y="2420048"/>
            <a:ext cx="4516755" cy="1778635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 marR="5080">
              <a:lnSpc>
                <a:spcPct val="89800"/>
              </a:lnSpc>
              <a:spcBef>
                <a:spcPts val="320"/>
              </a:spcBef>
            </a:pP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…and</a:t>
            </a:r>
            <a:r>
              <a:rPr dirty="0" sz="1800" spc="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those who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never</a:t>
            </a:r>
            <a:r>
              <a:rPr dirty="0" sz="1800" spc="-7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aim,</a:t>
            </a:r>
            <a:r>
              <a:rPr dirty="0" sz="18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never</a:t>
            </a:r>
            <a:r>
              <a:rPr dirty="0" sz="1800" spc="-7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hit;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those</a:t>
            </a:r>
            <a:r>
              <a:rPr dirty="0" sz="1800" spc="-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who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do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not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take risks,</a:t>
            </a:r>
            <a:r>
              <a:rPr dirty="0" sz="18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never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win;</a:t>
            </a:r>
            <a:r>
              <a:rPr dirty="0" sz="18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that always</a:t>
            </a:r>
            <a:r>
              <a:rPr dirty="0" sz="1800" spc="-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staying</a:t>
            </a:r>
            <a:r>
              <a:rPr dirty="0" sz="18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safe</a:t>
            </a:r>
            <a:r>
              <a:rPr dirty="0" sz="1800" spc="-6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is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always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being</a:t>
            </a:r>
            <a:r>
              <a:rPr dirty="0" sz="1800" spc="-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weak; and that</a:t>
            </a:r>
            <a:r>
              <a:rPr dirty="0" sz="18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doing</a:t>
            </a:r>
            <a:r>
              <a:rPr dirty="0" sz="1800" spc="-7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some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substantial</a:t>
            </a:r>
            <a:r>
              <a:rPr dirty="0" sz="18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good</a:t>
            </a:r>
            <a:r>
              <a:rPr dirty="0" sz="1800" spc="-6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outweighs</a:t>
            </a:r>
            <a:r>
              <a:rPr dirty="0" sz="18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the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imperfections</a:t>
            </a:r>
            <a:r>
              <a:rPr dirty="0" sz="18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that</a:t>
            </a:r>
            <a:r>
              <a:rPr dirty="0" sz="18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may</a:t>
            </a:r>
            <a:r>
              <a:rPr dirty="0" sz="18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arise</a:t>
            </a:r>
            <a:r>
              <a:rPr dirty="0" sz="18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from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having</a:t>
            </a:r>
            <a:r>
              <a:rPr dirty="0" sz="1800" spc="2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undertaken</a:t>
            </a:r>
            <a:r>
              <a:rPr dirty="0" sz="1800" spc="-6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it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in</a:t>
            </a:r>
            <a:r>
              <a:rPr dirty="0" sz="1800" spc="-6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the first</a:t>
            </a:r>
            <a:r>
              <a:rPr dirty="0" sz="1800" spc="-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place.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24100"/>
            <a:ext cx="2343150" cy="22098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24650"/>
            <a:ext cx="12192000" cy="13335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018154" y="3052762"/>
            <a:ext cx="5634990" cy="128270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12700" marR="5080">
              <a:lnSpc>
                <a:spcPct val="89500"/>
              </a:lnSpc>
              <a:spcBef>
                <a:spcPts val="330"/>
              </a:spcBef>
            </a:pP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After</a:t>
            </a:r>
            <a:r>
              <a:rPr dirty="0" sz="1800" spc="-114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World</a:t>
            </a:r>
            <a:r>
              <a:rPr dirty="0" sz="18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War</a:t>
            </a:r>
            <a:r>
              <a:rPr dirty="0" sz="18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II,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dirty="0" sz="18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image</a:t>
            </a:r>
            <a:r>
              <a:rPr dirty="0" sz="18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of</a:t>
            </a:r>
            <a:r>
              <a:rPr dirty="0" sz="1800" spc="-6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dirty="0" sz="18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Ivory</a:t>
            </a:r>
            <a:r>
              <a:rPr dirty="0" sz="18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Tower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became</a:t>
            </a:r>
            <a:r>
              <a:rPr dirty="0" sz="1800" spc="-9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obsolete.</a:t>
            </a:r>
            <a:r>
              <a:rPr dirty="0" sz="1800" spc="-5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In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its</a:t>
            </a:r>
            <a:r>
              <a:rPr dirty="0" sz="18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place,</a:t>
            </a:r>
            <a:r>
              <a:rPr dirty="0" sz="1800" spc="-5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dirty="0" sz="18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vast</a:t>
            </a:r>
            <a:r>
              <a:rPr dirty="0" sz="18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and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intricate</a:t>
            </a:r>
            <a:r>
              <a:rPr dirty="0" sz="1800" spc="-9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network</a:t>
            </a:r>
            <a:r>
              <a:rPr dirty="0" sz="1800" spc="-8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of</a:t>
            </a:r>
            <a:r>
              <a:rPr dirty="0" sz="18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relations</a:t>
            </a:r>
            <a:r>
              <a:rPr dirty="0" sz="18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was</a:t>
            </a:r>
            <a:r>
              <a:rPr dirty="0" sz="18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created 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to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connect</a:t>
            </a:r>
            <a:r>
              <a:rPr dirty="0" sz="1800" spc="-6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universities</a:t>
            </a:r>
            <a:r>
              <a:rPr dirty="0" sz="1800" spc="-7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with</a:t>
            </a:r>
            <a:r>
              <a:rPr dirty="0" sz="18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other</a:t>
            </a:r>
            <a:r>
              <a:rPr dirty="0" sz="1800" spc="-5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relevant</a:t>
            </a:r>
            <a:r>
              <a:rPr dirty="0" sz="1800" spc="-7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societal institutions.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408551" y="4581496"/>
            <a:ext cx="4394200" cy="626110"/>
          </a:xfrm>
          <a:prstGeom prst="rect">
            <a:avLst/>
          </a:prstGeom>
        </p:spPr>
        <p:txBody>
          <a:bodyPr wrap="square" lIns="0" tIns="29209" rIns="0" bIns="0" rtlCol="0" vert="horz">
            <a:spAutoFit/>
          </a:bodyPr>
          <a:lstStyle/>
          <a:p>
            <a:pPr algn="r" marR="13970">
              <a:lnSpc>
                <a:spcPct val="100000"/>
              </a:lnSpc>
              <a:spcBef>
                <a:spcPts val="229"/>
              </a:spcBef>
            </a:pP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Beyond</a:t>
            </a:r>
            <a:r>
              <a:rPr dirty="0" sz="1200" spc="-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dirty="0" sz="12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Ivory</a:t>
            </a:r>
            <a:r>
              <a:rPr dirty="0" sz="1200" spc="-2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20">
                <a:solidFill>
                  <a:srgbClr val="404040"/>
                </a:solidFill>
                <a:latin typeface="Verdana"/>
                <a:cs typeface="Verdana"/>
              </a:rPr>
              <a:t>Tower</a:t>
            </a:r>
            <a:endParaRPr sz="1200">
              <a:latin typeface="Verdana"/>
              <a:cs typeface="Verdana"/>
            </a:endParaRPr>
          </a:p>
          <a:p>
            <a:pPr algn="r" marR="10160">
              <a:lnSpc>
                <a:spcPct val="100000"/>
              </a:lnSpc>
              <a:spcBef>
                <a:spcPts val="135"/>
              </a:spcBef>
            </a:pPr>
            <a:r>
              <a:rPr dirty="0" sz="1200" b="1">
                <a:solidFill>
                  <a:srgbClr val="404040"/>
                </a:solidFill>
                <a:latin typeface="Verdana"/>
                <a:cs typeface="Verdana"/>
              </a:rPr>
              <a:t>Derek</a:t>
            </a:r>
            <a:r>
              <a:rPr dirty="0" sz="1200" spc="-40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25" b="1">
                <a:solidFill>
                  <a:srgbClr val="404040"/>
                </a:solidFill>
                <a:latin typeface="Verdana"/>
                <a:cs typeface="Verdana"/>
              </a:rPr>
              <a:t>Bok</a:t>
            </a:r>
            <a:endParaRPr sz="1200">
              <a:latin typeface="Verdana"/>
              <a:cs typeface="Verdana"/>
            </a:endParaRPr>
          </a:p>
          <a:p>
            <a:pPr algn="r" marR="5080">
              <a:lnSpc>
                <a:spcPct val="100000"/>
              </a:lnSpc>
              <a:spcBef>
                <a:spcPts val="140"/>
              </a:spcBef>
            </a:pP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President of</a:t>
            </a:r>
            <a:r>
              <a:rPr dirty="0" sz="1200" spc="-5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Harvard</a:t>
            </a:r>
            <a:r>
              <a:rPr dirty="0" sz="1200" spc="-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404040"/>
                </a:solidFill>
                <a:latin typeface="Verdana"/>
                <a:cs typeface="Verdana"/>
              </a:rPr>
              <a:t>University,</a:t>
            </a:r>
            <a:r>
              <a:rPr dirty="0" sz="12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between</a:t>
            </a:r>
            <a:r>
              <a:rPr dirty="0" sz="12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1971</a:t>
            </a:r>
            <a:r>
              <a:rPr dirty="0" sz="1200" spc="-6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and</a:t>
            </a:r>
            <a:r>
              <a:rPr dirty="0" sz="12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20">
                <a:solidFill>
                  <a:srgbClr val="404040"/>
                </a:solidFill>
                <a:latin typeface="Verdana"/>
                <a:cs typeface="Verdana"/>
              </a:rPr>
              <a:t>1991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58300" y="1666875"/>
            <a:ext cx="2495550" cy="37528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34737" y="232663"/>
            <a:ext cx="638175" cy="776033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70986" y="1819275"/>
            <a:ext cx="4931410" cy="34620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018154" y="2272982"/>
            <a:ext cx="3222625" cy="33464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A</a:t>
            </a:r>
            <a:r>
              <a:rPr dirty="0" sz="2000" spc="-30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vision</a:t>
            </a:r>
            <a:r>
              <a:rPr dirty="0" sz="2000" spc="-5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of</a:t>
            </a:r>
            <a:r>
              <a:rPr dirty="0" sz="2000" spc="-10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the </a:t>
            </a:r>
            <a:r>
              <a:rPr dirty="0" sz="2000" spc="-10" b="0">
                <a:solidFill>
                  <a:srgbClr val="003A5F"/>
                </a:solidFill>
                <a:latin typeface="Verdana"/>
                <a:cs typeface="Verdana"/>
              </a:rPr>
              <a:t>University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48850" y="2800350"/>
            <a:ext cx="2343150" cy="2200275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24650"/>
            <a:ext cx="12192000" cy="13335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765935" y="2814637"/>
            <a:ext cx="6287770" cy="202692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just" marL="12700" marR="5080">
              <a:lnSpc>
                <a:spcPct val="89900"/>
              </a:lnSpc>
              <a:spcBef>
                <a:spcPts val="320"/>
              </a:spcBef>
            </a:pP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Entrepreneurial</a:t>
            </a:r>
            <a:r>
              <a:rPr dirty="0" sz="1800" spc="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University</a:t>
            </a:r>
            <a:r>
              <a:rPr dirty="0" sz="1800" spc="8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is</a:t>
            </a:r>
            <a:r>
              <a:rPr dirty="0" sz="1800" spc="2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an</a:t>
            </a:r>
            <a:r>
              <a:rPr dirty="0" sz="1800" spc="7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active</a:t>
            </a:r>
            <a:r>
              <a:rPr dirty="0" sz="1800" spc="6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institution</a:t>
            </a:r>
            <a:r>
              <a:rPr dirty="0" sz="1800" spc="5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that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makes</a:t>
            </a:r>
            <a:r>
              <a:rPr dirty="0" sz="1800" spc="11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changes</a:t>
            </a:r>
            <a:r>
              <a:rPr dirty="0" sz="1800" spc="8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in</a:t>
            </a:r>
            <a:r>
              <a:rPr dirty="0" sz="1800" spc="8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its</a:t>
            </a:r>
            <a:r>
              <a:rPr dirty="0" sz="1800" spc="1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structure</a:t>
            </a:r>
            <a:r>
              <a:rPr dirty="0" sz="1800" spc="11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and</a:t>
            </a:r>
            <a:r>
              <a:rPr dirty="0" sz="1800" spc="8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in</a:t>
            </a:r>
            <a:r>
              <a:rPr dirty="0" sz="1800" spc="8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dirty="0" sz="1800" spc="9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way</a:t>
            </a:r>
            <a:r>
              <a:rPr dirty="0" sz="1800" spc="8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it</a:t>
            </a:r>
            <a:r>
              <a:rPr dirty="0" sz="1800" spc="9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acts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and</a:t>
            </a:r>
            <a:r>
              <a:rPr dirty="0" sz="18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reacts</a:t>
            </a:r>
            <a:r>
              <a:rPr dirty="0" sz="1800" spc="-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to</a:t>
            </a:r>
            <a:r>
              <a:rPr dirty="0" sz="18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internal</a:t>
            </a:r>
            <a:r>
              <a:rPr dirty="0" sz="1800" spc="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and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external demands,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with</a:t>
            </a:r>
            <a:r>
              <a:rPr dirty="0" sz="1800" spc="-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the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capacity</a:t>
            </a:r>
            <a:r>
              <a:rPr dirty="0" sz="1800" spc="6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to</a:t>
            </a:r>
            <a:r>
              <a:rPr dirty="0" sz="1800" spc="5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adapt</a:t>
            </a:r>
            <a:r>
              <a:rPr dirty="0" sz="1800" spc="65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to</a:t>
            </a:r>
            <a:r>
              <a:rPr dirty="0" sz="1800" spc="5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dirty="0" sz="1800" spc="55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changes</a:t>
            </a:r>
            <a:r>
              <a:rPr dirty="0" sz="1800" spc="5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of</a:t>
            </a:r>
            <a:r>
              <a:rPr dirty="0" sz="1800" spc="55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an</a:t>
            </a:r>
            <a:r>
              <a:rPr dirty="0" sz="1800" spc="8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evolving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society.</a:t>
            </a:r>
            <a:r>
              <a:rPr dirty="0" sz="1800" spc="39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It</a:t>
            </a:r>
            <a:r>
              <a:rPr dirty="0" sz="1800" spc="4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takes</a:t>
            </a:r>
            <a:r>
              <a:rPr dirty="0" sz="1800" spc="40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dirty="0" sz="1800" spc="39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proactive</a:t>
            </a:r>
            <a:r>
              <a:rPr dirty="0" sz="1800" spc="38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stance</a:t>
            </a:r>
            <a:r>
              <a:rPr dirty="0" sz="1800" spc="409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in</a:t>
            </a:r>
            <a:r>
              <a:rPr dirty="0" sz="1800" spc="37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transforming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generated</a:t>
            </a:r>
            <a:r>
              <a:rPr dirty="0" sz="1800" spc="-5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knowledge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into</a:t>
            </a:r>
            <a:r>
              <a:rPr dirty="0" sz="1800" spc="15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added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social,</a:t>
            </a:r>
            <a:r>
              <a:rPr dirty="0" sz="1800" spc="10">
                <a:solidFill>
                  <a:srgbClr val="404040"/>
                </a:solidFill>
                <a:latin typeface="Verdana"/>
                <a:cs typeface="Verdana"/>
              </a:rPr>
              <a:t> 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economic,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and</a:t>
            </a:r>
            <a:r>
              <a:rPr dirty="0" sz="1800" spc="20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cultural</a:t>
            </a:r>
            <a:r>
              <a:rPr dirty="0" sz="1800" spc="2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value,</a:t>
            </a:r>
            <a:r>
              <a:rPr dirty="0" sz="1800" spc="2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and</a:t>
            </a:r>
            <a:r>
              <a:rPr dirty="0" sz="1800" spc="20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is</a:t>
            </a:r>
            <a:r>
              <a:rPr dirty="0" sz="1800" spc="204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inseparable</a:t>
            </a:r>
            <a:r>
              <a:rPr dirty="0" sz="1800" spc="2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from</a:t>
            </a:r>
            <a:r>
              <a:rPr dirty="0" sz="1800" spc="2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dirty="0" sz="1800" spc="2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triad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of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R&amp;D&amp;I.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213225" y="5039732"/>
            <a:ext cx="3836035" cy="44450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algn="r" marR="9525">
              <a:lnSpc>
                <a:spcPct val="100000"/>
              </a:lnSpc>
              <a:spcBef>
                <a:spcPts val="305"/>
              </a:spcBef>
            </a:pPr>
            <a:r>
              <a:rPr dirty="0" sz="1200" b="1">
                <a:solidFill>
                  <a:srgbClr val="404040"/>
                </a:solidFill>
                <a:latin typeface="Verdana"/>
                <a:cs typeface="Verdana"/>
              </a:rPr>
              <a:t>Burton</a:t>
            </a:r>
            <a:r>
              <a:rPr dirty="0" sz="1200" spc="-10" b="1">
                <a:solidFill>
                  <a:srgbClr val="404040"/>
                </a:solidFill>
                <a:latin typeface="Verdana"/>
                <a:cs typeface="Verdana"/>
              </a:rPr>
              <a:t> Clark</a:t>
            </a:r>
            <a:endParaRPr sz="1200">
              <a:latin typeface="Verdana"/>
              <a:cs typeface="Verdana"/>
            </a:endParaRPr>
          </a:p>
          <a:p>
            <a:pPr algn="r" marR="5080">
              <a:lnSpc>
                <a:spcPct val="100000"/>
              </a:lnSpc>
              <a:spcBef>
                <a:spcPts val="210"/>
              </a:spcBef>
            </a:pP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Researcher</a:t>
            </a:r>
            <a:r>
              <a:rPr dirty="0" sz="12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at</a:t>
            </a:r>
            <a:r>
              <a:rPr dirty="0" sz="12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UCLA,</a:t>
            </a:r>
            <a:r>
              <a:rPr dirty="0" sz="12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in</a:t>
            </a:r>
            <a:r>
              <a:rPr dirty="0" sz="12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dirty="0" sz="12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Higher Education</a:t>
            </a:r>
            <a:r>
              <a:rPr dirty="0" sz="12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404040"/>
                </a:solidFill>
                <a:latin typeface="Verdana"/>
                <a:cs typeface="Verdana"/>
              </a:rPr>
              <a:t>field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77275" y="1066800"/>
            <a:ext cx="1990725" cy="273367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34737" y="232663"/>
            <a:ext cx="638175" cy="776033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19655" y="1531619"/>
            <a:ext cx="4931410" cy="34620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765935" y="1985073"/>
            <a:ext cx="3222625" cy="33464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A</a:t>
            </a:r>
            <a:r>
              <a:rPr dirty="0" sz="2000" spc="-30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vision</a:t>
            </a:r>
            <a:r>
              <a:rPr dirty="0" sz="2000" spc="-5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of</a:t>
            </a:r>
            <a:r>
              <a:rPr dirty="0" sz="2000" spc="-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the</a:t>
            </a:r>
            <a:r>
              <a:rPr dirty="0" sz="2000" spc="-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spc="-10" b="0">
                <a:solidFill>
                  <a:srgbClr val="003A5F"/>
                </a:solidFill>
                <a:latin typeface="Verdana"/>
                <a:cs typeface="Verdana"/>
              </a:rPr>
              <a:t>University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81450"/>
            <a:ext cx="2333625" cy="2600325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24650"/>
            <a:ext cx="12192000" cy="13335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553834" y="1482153"/>
            <a:ext cx="4620260" cy="1292225"/>
          </a:xfrm>
          <a:prstGeom prst="rect">
            <a:avLst/>
          </a:prstGeom>
        </p:spPr>
        <p:txBody>
          <a:bodyPr wrap="square" lIns="0" tIns="39369" rIns="0" bIns="0" rtlCol="0" vert="horz">
            <a:spAutoFit/>
          </a:bodyPr>
          <a:lstStyle/>
          <a:p>
            <a:pPr marL="12700" marR="5080">
              <a:lnSpc>
                <a:spcPct val="90400"/>
              </a:lnSpc>
              <a:spcBef>
                <a:spcPts val="309"/>
              </a:spcBef>
            </a:pP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Frente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dirty="0" sz="18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los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numerosos</a:t>
            </a:r>
            <a:r>
              <a:rPr dirty="0" sz="18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desafíos</a:t>
            </a:r>
            <a:r>
              <a:rPr dirty="0" sz="18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del </a:t>
            </a:r>
            <a:r>
              <a:rPr dirty="0" sz="1800" spc="-30">
                <a:solidFill>
                  <a:srgbClr val="404040"/>
                </a:solidFill>
                <a:latin typeface="Verdana"/>
                <a:cs typeface="Verdana"/>
              </a:rPr>
              <a:t>provenir,</a:t>
            </a:r>
            <a:r>
              <a:rPr dirty="0" sz="1800" spc="-6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la</a:t>
            </a:r>
            <a:r>
              <a:rPr dirty="0" sz="1800" spc="-9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educacion</a:t>
            </a:r>
            <a:r>
              <a:rPr dirty="0" sz="18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constituye</a:t>
            </a:r>
            <a:r>
              <a:rPr dirty="0" sz="1800" spc="-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un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instrumento</a:t>
            </a:r>
            <a:r>
              <a:rPr dirty="0" sz="1800" spc="-9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indispensable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para</a:t>
            </a:r>
            <a:r>
              <a:rPr dirty="0" sz="18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que</a:t>
            </a:r>
            <a:r>
              <a:rPr dirty="0" sz="18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la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humanidad pueda</a:t>
            </a:r>
            <a:r>
              <a:rPr dirty="0" sz="18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progressar</a:t>
            </a:r>
            <a:r>
              <a:rPr dirty="0" sz="18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hasta</a:t>
            </a:r>
            <a:r>
              <a:rPr dirty="0" sz="18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los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ideales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de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paz,</a:t>
            </a:r>
            <a:r>
              <a:rPr dirty="0" sz="1800" spc="-5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libertad</a:t>
            </a:r>
            <a:r>
              <a:rPr dirty="0" sz="18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y</a:t>
            </a:r>
            <a:r>
              <a:rPr dirty="0" sz="18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justicia</a:t>
            </a:r>
            <a:r>
              <a:rPr dirty="0" sz="1800" spc="-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social.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249794" y="2972180"/>
            <a:ext cx="3991610" cy="10363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496060" marR="10160" indent="-243204">
              <a:lnSpc>
                <a:spcPct val="1147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La</a:t>
            </a:r>
            <a:r>
              <a:rPr dirty="0" sz="1200" spc="-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educación</a:t>
            </a:r>
            <a:r>
              <a:rPr dirty="0" sz="12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o</a:t>
            </a:r>
            <a:r>
              <a:rPr dirty="0" sz="1200" spc="-1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la</a:t>
            </a:r>
            <a:r>
              <a:rPr dirty="0" sz="1200" spc="1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utopia</a:t>
            </a:r>
            <a:r>
              <a:rPr dirty="0" sz="12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404040"/>
                </a:solidFill>
                <a:latin typeface="Verdana"/>
                <a:cs typeface="Verdana"/>
              </a:rPr>
              <a:t>necessária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La</a:t>
            </a:r>
            <a:r>
              <a:rPr dirty="0" sz="12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Educación</a:t>
            </a:r>
            <a:r>
              <a:rPr dirty="0" sz="12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Encierra</a:t>
            </a:r>
            <a:r>
              <a:rPr dirty="0" sz="1200" spc="-2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un</a:t>
            </a:r>
            <a:r>
              <a:rPr dirty="0" sz="12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20">
                <a:solidFill>
                  <a:srgbClr val="404040"/>
                </a:solidFill>
                <a:latin typeface="Verdana"/>
                <a:cs typeface="Verdana"/>
              </a:rPr>
              <a:t>Tesoro</a:t>
            </a:r>
            <a:endParaRPr sz="1200">
              <a:latin typeface="Verdana"/>
              <a:cs typeface="Verdana"/>
            </a:endParaRPr>
          </a:p>
          <a:p>
            <a:pPr algn="r" marL="1201420" marR="5080" indent="-1189355">
              <a:lnSpc>
                <a:spcPct val="106900"/>
              </a:lnSpc>
              <a:spcBef>
                <a:spcPts val="35"/>
              </a:spcBef>
            </a:pP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Informe</a:t>
            </a:r>
            <a:r>
              <a:rPr dirty="0" sz="12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de</a:t>
            </a:r>
            <a:r>
              <a:rPr dirty="0" sz="12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la</a:t>
            </a:r>
            <a:r>
              <a:rPr dirty="0" sz="1200" spc="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Unesco</a:t>
            </a:r>
            <a:r>
              <a:rPr dirty="0" sz="1200" spc="-5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de la</a:t>
            </a:r>
            <a:r>
              <a:rPr dirty="0" sz="1200" spc="-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Comission</a:t>
            </a:r>
            <a:r>
              <a:rPr dirty="0" sz="1200" spc="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404040"/>
                </a:solidFill>
                <a:latin typeface="Verdana"/>
                <a:cs typeface="Verdana"/>
              </a:rPr>
              <a:t>Internacional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sobre</a:t>
            </a:r>
            <a:r>
              <a:rPr dirty="0" sz="12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la</a:t>
            </a:r>
            <a:r>
              <a:rPr dirty="0" sz="1200" spc="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Educación</a:t>
            </a:r>
            <a:r>
              <a:rPr dirty="0" sz="12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para</a:t>
            </a:r>
            <a:r>
              <a:rPr dirty="0" sz="1200" spc="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el</a:t>
            </a:r>
            <a:r>
              <a:rPr dirty="0" sz="1200" spc="-6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Siglo</a:t>
            </a:r>
            <a:r>
              <a:rPr dirty="0" sz="12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25">
                <a:solidFill>
                  <a:srgbClr val="404040"/>
                </a:solidFill>
                <a:latin typeface="Verdana"/>
                <a:cs typeface="Verdana"/>
              </a:rPr>
              <a:t>XXI </a:t>
            </a:r>
            <a:r>
              <a:rPr dirty="0" sz="1200" b="1">
                <a:solidFill>
                  <a:srgbClr val="404040"/>
                </a:solidFill>
                <a:latin typeface="Verdana"/>
                <a:cs typeface="Verdana"/>
              </a:rPr>
              <a:t>Jacques</a:t>
            </a:r>
            <a:r>
              <a:rPr dirty="0" sz="1200" spc="-40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b="1">
                <a:solidFill>
                  <a:srgbClr val="404040"/>
                </a:solidFill>
                <a:latin typeface="Verdana"/>
                <a:cs typeface="Verdana"/>
              </a:rPr>
              <a:t>Delors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, </a:t>
            </a:r>
            <a:r>
              <a:rPr dirty="0" sz="1200" spc="-10">
                <a:solidFill>
                  <a:srgbClr val="404040"/>
                </a:solidFill>
                <a:latin typeface="Verdana"/>
                <a:cs typeface="Verdana"/>
              </a:rPr>
              <a:t>UNESCO,</a:t>
            </a:r>
            <a:r>
              <a:rPr dirty="0" sz="1200" spc="-7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20">
                <a:solidFill>
                  <a:srgbClr val="404040"/>
                </a:solidFill>
                <a:latin typeface="Verdana"/>
                <a:cs typeface="Verdana"/>
              </a:rPr>
              <a:t>1996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0250" y="4276725"/>
            <a:ext cx="5905500" cy="200977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34737" y="232663"/>
            <a:ext cx="638175" cy="776033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1098232" y="1482153"/>
            <a:ext cx="4530090" cy="1292225"/>
          </a:xfrm>
          <a:prstGeom prst="rect">
            <a:avLst/>
          </a:prstGeom>
        </p:spPr>
        <p:txBody>
          <a:bodyPr wrap="square" lIns="0" tIns="39369" rIns="0" bIns="0" rtlCol="0" vert="horz">
            <a:spAutoFit/>
          </a:bodyPr>
          <a:lstStyle/>
          <a:p>
            <a:pPr marL="12700" marR="5080">
              <a:lnSpc>
                <a:spcPct val="90400"/>
              </a:lnSpc>
              <a:spcBef>
                <a:spcPts val="309"/>
              </a:spcBef>
            </a:pP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Faced</a:t>
            </a:r>
            <a:r>
              <a:rPr dirty="0" sz="1800" spc="-9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with</a:t>
            </a:r>
            <a:r>
              <a:rPr dirty="0" sz="18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dirty="0" sz="18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numerous</a:t>
            </a:r>
            <a:r>
              <a:rPr dirty="0" sz="1800" spc="-6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challenges</a:t>
            </a:r>
            <a:r>
              <a:rPr dirty="0" sz="1800" spc="-6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of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dirty="0" sz="18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future,</a:t>
            </a:r>
            <a:r>
              <a:rPr dirty="0" sz="1800" spc="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education</a:t>
            </a:r>
            <a:r>
              <a:rPr dirty="0" sz="1800" spc="-8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constitutes</a:t>
            </a:r>
            <a:r>
              <a:rPr dirty="0" sz="18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an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indispensable</a:t>
            </a:r>
            <a:r>
              <a:rPr dirty="0" sz="18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instrument</a:t>
            </a:r>
            <a:r>
              <a:rPr dirty="0" sz="1800" spc="-5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for</a:t>
            </a:r>
            <a:r>
              <a:rPr dirty="0" sz="18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humanity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to</a:t>
            </a:r>
            <a:r>
              <a:rPr dirty="0" sz="18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progress</a:t>
            </a:r>
            <a:r>
              <a:rPr dirty="0" sz="18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toward</a:t>
            </a:r>
            <a:r>
              <a:rPr dirty="0" sz="1800" spc="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dirty="0" sz="18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ideals</a:t>
            </a:r>
            <a:r>
              <a:rPr dirty="0" sz="18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of</a:t>
            </a:r>
            <a:r>
              <a:rPr dirty="0" sz="18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peace,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freedom,</a:t>
            </a:r>
            <a:r>
              <a:rPr dirty="0" sz="18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and</a:t>
            </a:r>
            <a:r>
              <a:rPr dirty="0" sz="18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04040"/>
                </a:solidFill>
                <a:latin typeface="Verdana"/>
                <a:cs typeface="Verdana"/>
              </a:rPr>
              <a:t>social</a:t>
            </a:r>
            <a:r>
              <a:rPr dirty="0" sz="1800" spc="-2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Verdana"/>
                <a:cs typeface="Verdana"/>
              </a:rPr>
              <a:t>justice.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894839" y="2972180"/>
            <a:ext cx="3764279" cy="10363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664970" marR="8890" indent="-560070">
              <a:lnSpc>
                <a:spcPct val="1147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Education</a:t>
            </a:r>
            <a:r>
              <a:rPr dirty="0" sz="1200" spc="-2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or the</a:t>
            </a:r>
            <a:r>
              <a:rPr dirty="0" sz="1200" spc="-5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Necessary</a:t>
            </a:r>
            <a:r>
              <a:rPr dirty="0" sz="12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404040"/>
                </a:solidFill>
                <a:latin typeface="Verdana"/>
                <a:cs typeface="Verdana"/>
              </a:rPr>
              <a:t>Utopia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Education</a:t>
            </a:r>
            <a:r>
              <a:rPr dirty="0" sz="1200" spc="-1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Holds</a:t>
            </a:r>
            <a:r>
              <a:rPr dirty="0" sz="1200" spc="-2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a</a:t>
            </a:r>
            <a:r>
              <a:rPr dirty="0" sz="1200" spc="-4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20">
                <a:solidFill>
                  <a:srgbClr val="404040"/>
                </a:solidFill>
                <a:latin typeface="Verdana"/>
                <a:cs typeface="Verdana"/>
              </a:rPr>
              <a:t>Treasure</a:t>
            </a:r>
            <a:endParaRPr sz="1200">
              <a:latin typeface="Verdana"/>
              <a:cs typeface="Verdana"/>
            </a:endParaRPr>
          </a:p>
          <a:p>
            <a:pPr algn="r" marL="565785" marR="5080" indent="-553720">
              <a:lnSpc>
                <a:spcPct val="106900"/>
              </a:lnSpc>
              <a:spcBef>
                <a:spcPts val="35"/>
              </a:spcBef>
            </a:pP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Report</a:t>
            </a:r>
            <a:r>
              <a:rPr dirty="0" sz="12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of</a:t>
            </a:r>
            <a:r>
              <a:rPr dirty="0" sz="1200" spc="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dirty="0" sz="1200" spc="-5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UNESCO </a:t>
            </a:r>
            <a:r>
              <a:rPr dirty="0" sz="1200" spc="-10">
                <a:solidFill>
                  <a:srgbClr val="404040"/>
                </a:solidFill>
                <a:latin typeface="Verdana"/>
                <a:cs typeface="Verdana"/>
              </a:rPr>
              <a:t>International</a:t>
            </a:r>
            <a:r>
              <a:rPr dirty="0" sz="12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404040"/>
                </a:solidFill>
                <a:latin typeface="Verdana"/>
                <a:cs typeface="Verdana"/>
              </a:rPr>
              <a:t>Commission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on</a:t>
            </a:r>
            <a:r>
              <a:rPr dirty="0" sz="1200" spc="-3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Education</a:t>
            </a:r>
            <a:r>
              <a:rPr dirty="0" sz="1200" spc="-3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for</a:t>
            </a:r>
            <a:r>
              <a:rPr dirty="0" sz="1200" spc="-1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dirty="0" sz="1200" spc="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30">
                <a:solidFill>
                  <a:srgbClr val="404040"/>
                </a:solidFill>
                <a:latin typeface="Verdana"/>
                <a:cs typeface="Verdana"/>
              </a:rPr>
              <a:t>Twenty-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first</a:t>
            </a:r>
            <a:r>
              <a:rPr dirty="0" sz="1200" spc="-4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404040"/>
                </a:solidFill>
                <a:latin typeface="Verdana"/>
                <a:cs typeface="Verdana"/>
              </a:rPr>
              <a:t>Century </a:t>
            </a:r>
            <a:r>
              <a:rPr dirty="0" sz="1200" b="1">
                <a:solidFill>
                  <a:srgbClr val="404040"/>
                </a:solidFill>
                <a:latin typeface="Verdana"/>
                <a:cs typeface="Verdana"/>
              </a:rPr>
              <a:t>Jacques</a:t>
            </a:r>
            <a:r>
              <a:rPr dirty="0" sz="1200" spc="-45" b="1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b="1">
                <a:solidFill>
                  <a:srgbClr val="404040"/>
                </a:solidFill>
                <a:latin typeface="Verdana"/>
                <a:cs typeface="Verdana"/>
              </a:rPr>
              <a:t>Delors</a:t>
            </a:r>
            <a:r>
              <a:rPr dirty="0" sz="1200">
                <a:solidFill>
                  <a:srgbClr val="404040"/>
                </a:solidFill>
                <a:latin typeface="Verdana"/>
                <a:cs typeface="Verdana"/>
              </a:rPr>
              <a:t>,</a:t>
            </a:r>
            <a:r>
              <a:rPr dirty="0" sz="1200" spc="-1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404040"/>
                </a:solidFill>
                <a:latin typeface="Verdana"/>
                <a:cs typeface="Verdana"/>
              </a:rPr>
              <a:t>UNESCO,</a:t>
            </a:r>
            <a:r>
              <a:rPr dirty="0" sz="1200" spc="-85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dirty="0" sz="1200" spc="-20">
                <a:solidFill>
                  <a:srgbClr val="404040"/>
                </a:solidFill>
                <a:latin typeface="Verdana"/>
                <a:cs typeface="Verdana"/>
              </a:rPr>
              <a:t>1996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52537" y="379222"/>
            <a:ext cx="4931397" cy="346201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98232" y="830897"/>
            <a:ext cx="3222625" cy="33464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A</a:t>
            </a:r>
            <a:r>
              <a:rPr dirty="0" sz="2000" spc="-30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vision</a:t>
            </a:r>
            <a:r>
              <a:rPr dirty="0" sz="2000" spc="-5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of</a:t>
            </a:r>
            <a:r>
              <a:rPr dirty="0" sz="2000" spc="-10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the</a:t>
            </a:r>
            <a:r>
              <a:rPr dirty="0" sz="2000" spc="-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spc="-10" b="0">
                <a:solidFill>
                  <a:srgbClr val="003A5F"/>
                </a:solidFill>
                <a:latin typeface="Verdana"/>
                <a:cs typeface="Verdana"/>
              </a:rPr>
              <a:t>University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48850" y="2800350"/>
            <a:ext cx="2343150" cy="2200275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24650"/>
            <a:ext cx="12192000" cy="133350"/>
          </a:xfrm>
          <a:prstGeom prst="rect">
            <a:avLst/>
          </a:prstGeom>
        </p:spPr>
      </p:pic>
      <p:sp>
        <p:nvSpPr>
          <p:cNvPr id="4" name="object 4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 marR="243204">
              <a:lnSpc>
                <a:spcPct val="89200"/>
              </a:lnSpc>
              <a:spcBef>
                <a:spcPts val="335"/>
              </a:spcBef>
            </a:pPr>
            <a:r>
              <a:rPr dirty="0"/>
              <a:t>As</a:t>
            </a:r>
            <a:r>
              <a:rPr dirty="0" spc="-55"/>
              <a:t> </a:t>
            </a:r>
            <a:r>
              <a:rPr dirty="0"/>
              <a:t>never</a:t>
            </a:r>
            <a:r>
              <a:rPr dirty="0" spc="-35"/>
              <a:t> </a:t>
            </a:r>
            <a:r>
              <a:rPr dirty="0"/>
              <a:t>before</a:t>
            </a:r>
            <a:r>
              <a:rPr dirty="0" spc="-40"/>
              <a:t> </a:t>
            </a:r>
            <a:r>
              <a:rPr dirty="0"/>
              <a:t>in</a:t>
            </a:r>
            <a:r>
              <a:rPr dirty="0" spc="-95"/>
              <a:t> </a:t>
            </a:r>
            <a:r>
              <a:rPr dirty="0" spc="-10"/>
              <a:t>history,</a:t>
            </a:r>
            <a:r>
              <a:rPr dirty="0" spc="-75"/>
              <a:t> </a:t>
            </a:r>
            <a:r>
              <a:rPr dirty="0"/>
              <a:t>higher</a:t>
            </a:r>
            <a:r>
              <a:rPr dirty="0" spc="-30"/>
              <a:t> </a:t>
            </a:r>
            <a:r>
              <a:rPr dirty="0"/>
              <a:t>education</a:t>
            </a:r>
            <a:r>
              <a:rPr dirty="0" spc="-35"/>
              <a:t> </a:t>
            </a:r>
            <a:r>
              <a:rPr dirty="0"/>
              <a:t>is</a:t>
            </a:r>
            <a:r>
              <a:rPr dirty="0" spc="-55"/>
              <a:t> </a:t>
            </a:r>
            <a:r>
              <a:rPr dirty="0" spc="-50"/>
              <a:t>a </a:t>
            </a:r>
            <a:r>
              <a:rPr dirty="0"/>
              <a:t>determining</a:t>
            </a:r>
            <a:r>
              <a:rPr dirty="0" spc="-15"/>
              <a:t> </a:t>
            </a:r>
            <a:r>
              <a:rPr dirty="0"/>
              <a:t>factor</a:t>
            </a:r>
            <a:r>
              <a:rPr dirty="0" spc="-25"/>
              <a:t> </a:t>
            </a:r>
            <a:r>
              <a:rPr dirty="0"/>
              <a:t>in</a:t>
            </a:r>
            <a:r>
              <a:rPr dirty="0" spc="-95"/>
              <a:t> </a:t>
            </a:r>
            <a:r>
              <a:rPr dirty="0"/>
              <a:t>the</a:t>
            </a:r>
            <a:r>
              <a:rPr dirty="0" spc="-35"/>
              <a:t> </a:t>
            </a:r>
            <a:r>
              <a:rPr dirty="0"/>
              <a:t>economic</a:t>
            </a:r>
            <a:r>
              <a:rPr dirty="0" spc="-50"/>
              <a:t> </a:t>
            </a:r>
            <a:r>
              <a:rPr dirty="0"/>
              <a:t>and</a:t>
            </a:r>
            <a:r>
              <a:rPr dirty="0" spc="-10"/>
              <a:t> social </a:t>
            </a:r>
            <a:r>
              <a:rPr dirty="0"/>
              <a:t>development</a:t>
            </a:r>
            <a:r>
              <a:rPr dirty="0" spc="-30"/>
              <a:t> </a:t>
            </a:r>
            <a:r>
              <a:rPr dirty="0"/>
              <a:t>of</a:t>
            </a:r>
            <a:r>
              <a:rPr dirty="0" spc="-20"/>
              <a:t> </a:t>
            </a:r>
            <a:r>
              <a:rPr dirty="0"/>
              <a:t>the</a:t>
            </a:r>
            <a:r>
              <a:rPr dirty="0" spc="-10"/>
              <a:t> </a:t>
            </a:r>
            <a:r>
              <a:rPr dirty="0"/>
              <a:t>society</a:t>
            </a:r>
            <a:r>
              <a:rPr dirty="0" spc="-75"/>
              <a:t> </a:t>
            </a:r>
            <a:r>
              <a:rPr dirty="0"/>
              <a:t>in</a:t>
            </a:r>
            <a:r>
              <a:rPr dirty="0" spc="-5"/>
              <a:t> </a:t>
            </a:r>
            <a:r>
              <a:rPr dirty="0"/>
              <a:t>which</a:t>
            </a:r>
            <a:r>
              <a:rPr dirty="0" spc="-75"/>
              <a:t> </a:t>
            </a:r>
            <a:r>
              <a:rPr dirty="0"/>
              <a:t>it</a:t>
            </a:r>
            <a:r>
              <a:rPr dirty="0" spc="-25"/>
              <a:t> is </a:t>
            </a:r>
            <a:r>
              <a:rPr dirty="0" spc="-10"/>
              <a:t>embedded.</a:t>
            </a:r>
          </a:p>
          <a:p>
            <a:pPr algn="r" marL="2330450" marR="5080" indent="1394460">
              <a:lnSpc>
                <a:spcPct val="109500"/>
              </a:lnSpc>
              <a:spcBef>
                <a:spcPts val="30"/>
              </a:spcBef>
            </a:pPr>
            <a:r>
              <a:rPr dirty="0" sz="1200"/>
              <a:t>Statement</a:t>
            </a:r>
            <a:r>
              <a:rPr dirty="0" sz="1200" spc="-20"/>
              <a:t> </a:t>
            </a:r>
            <a:r>
              <a:rPr dirty="0" sz="1200"/>
              <a:t>from</a:t>
            </a:r>
            <a:r>
              <a:rPr dirty="0" sz="1200" spc="-15"/>
              <a:t> </a:t>
            </a:r>
            <a:r>
              <a:rPr dirty="0" sz="1200"/>
              <a:t>the</a:t>
            </a:r>
            <a:r>
              <a:rPr dirty="0" sz="1200" spc="-55"/>
              <a:t> </a:t>
            </a:r>
            <a:r>
              <a:rPr dirty="0" sz="1200" spc="-20"/>
              <a:t>WCHE </a:t>
            </a:r>
            <a:r>
              <a:rPr dirty="0" sz="1200"/>
              <a:t>World</a:t>
            </a:r>
            <a:r>
              <a:rPr dirty="0" sz="1200" spc="-40"/>
              <a:t> </a:t>
            </a:r>
            <a:r>
              <a:rPr dirty="0" sz="1200"/>
              <a:t>Conference</a:t>
            </a:r>
            <a:r>
              <a:rPr dirty="0" sz="1200" spc="-80"/>
              <a:t> </a:t>
            </a:r>
            <a:r>
              <a:rPr dirty="0" sz="1200"/>
              <a:t>on</a:t>
            </a:r>
            <a:r>
              <a:rPr dirty="0" sz="1200" spc="-45"/>
              <a:t> </a:t>
            </a:r>
            <a:r>
              <a:rPr dirty="0" sz="1200"/>
              <a:t>Higher</a:t>
            </a:r>
            <a:r>
              <a:rPr dirty="0" sz="1200" spc="-35"/>
              <a:t> </a:t>
            </a:r>
            <a:r>
              <a:rPr dirty="0" sz="1200"/>
              <a:t>Education,</a:t>
            </a:r>
            <a:r>
              <a:rPr dirty="0" sz="1200" spc="-90"/>
              <a:t> </a:t>
            </a:r>
            <a:r>
              <a:rPr dirty="0" sz="1200" spc="-10"/>
              <a:t>Paris </a:t>
            </a:r>
            <a:r>
              <a:rPr dirty="0" sz="1200" b="1">
                <a:latin typeface="Verdana"/>
                <a:cs typeface="Verdana"/>
              </a:rPr>
              <a:t>George</a:t>
            </a:r>
            <a:r>
              <a:rPr dirty="0" sz="1200" spc="-40" b="1">
                <a:latin typeface="Verdana"/>
                <a:cs typeface="Verdana"/>
              </a:rPr>
              <a:t> </a:t>
            </a:r>
            <a:r>
              <a:rPr dirty="0" sz="1200" b="1">
                <a:latin typeface="Verdana"/>
                <a:cs typeface="Verdana"/>
              </a:rPr>
              <a:t>Haddad</a:t>
            </a:r>
            <a:r>
              <a:rPr dirty="0" sz="1200"/>
              <a:t>,</a:t>
            </a:r>
            <a:r>
              <a:rPr dirty="0" sz="1200" spc="5"/>
              <a:t> </a:t>
            </a:r>
            <a:r>
              <a:rPr dirty="0" sz="1200" spc="-10"/>
              <a:t>UNESCO,</a:t>
            </a:r>
            <a:r>
              <a:rPr dirty="0" sz="1200" spc="-65"/>
              <a:t> </a:t>
            </a:r>
            <a:r>
              <a:rPr dirty="0" sz="1200" spc="-20"/>
              <a:t>2009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24800" y="1457325"/>
            <a:ext cx="3486150" cy="19526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34737" y="232663"/>
            <a:ext cx="638175" cy="776033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19655" y="1565147"/>
            <a:ext cx="4931410" cy="34620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65935" y="2018347"/>
            <a:ext cx="3222625" cy="33464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A</a:t>
            </a:r>
            <a:r>
              <a:rPr dirty="0" sz="2000" spc="-30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vision</a:t>
            </a:r>
            <a:r>
              <a:rPr dirty="0" sz="2000" spc="-5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of</a:t>
            </a:r>
            <a:r>
              <a:rPr dirty="0" sz="2000" spc="-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the</a:t>
            </a:r>
            <a:r>
              <a:rPr dirty="0" sz="2000" spc="-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spc="-10" b="0">
                <a:solidFill>
                  <a:srgbClr val="003A5F"/>
                </a:solidFill>
                <a:latin typeface="Verdana"/>
                <a:cs typeface="Verdana"/>
              </a:rPr>
              <a:t>University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5239" y="1264602"/>
            <a:ext cx="571373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0">
                <a:solidFill>
                  <a:srgbClr val="003A5F"/>
                </a:solidFill>
                <a:latin typeface="Verdana"/>
                <a:cs typeface="Verdana"/>
              </a:rPr>
              <a:t>1st</a:t>
            </a:r>
            <a:r>
              <a:rPr dirty="0" sz="2400" spc="-40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400" b="0">
                <a:solidFill>
                  <a:srgbClr val="003A5F"/>
                </a:solidFill>
                <a:latin typeface="Verdana"/>
                <a:cs typeface="Verdana"/>
              </a:rPr>
              <a:t>Mission:</a:t>
            </a:r>
            <a:r>
              <a:rPr dirty="0" sz="2400" spc="-3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400" b="0">
                <a:solidFill>
                  <a:srgbClr val="003A5F"/>
                </a:solidFill>
                <a:latin typeface="Verdana"/>
                <a:cs typeface="Verdana"/>
              </a:rPr>
              <a:t>11th</a:t>
            </a:r>
            <a:r>
              <a:rPr dirty="0" sz="2400" spc="-20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400" b="0">
                <a:solidFill>
                  <a:srgbClr val="003A5F"/>
                </a:solidFill>
                <a:latin typeface="Verdana"/>
                <a:cs typeface="Verdana"/>
              </a:rPr>
              <a:t>century,</a:t>
            </a:r>
            <a:r>
              <a:rPr dirty="0" sz="2400" spc="-4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400" spc="-10">
                <a:solidFill>
                  <a:srgbClr val="003A5F"/>
                </a:solidFill>
              </a:rPr>
              <a:t>Teaching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2476500" y="1552575"/>
            <a:ext cx="9715500" cy="4657725"/>
            <a:chOff x="2476500" y="1552575"/>
            <a:chExt cx="9715500" cy="465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39225" y="1552575"/>
              <a:ext cx="3152775" cy="465772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6500" y="1876425"/>
              <a:ext cx="7239000" cy="4076700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723900"/>
            <a:ext cx="1181100" cy="304800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724650"/>
            <a:ext cx="12192000" cy="13335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234737" y="232663"/>
            <a:ext cx="638175" cy="7760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39225" y="1552575"/>
            <a:ext cx="3152775" cy="4657725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23900"/>
            <a:ext cx="1181100" cy="30480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724650"/>
            <a:ext cx="12192000" cy="13335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86510">
              <a:lnSpc>
                <a:spcPct val="100000"/>
              </a:lnSpc>
              <a:spcBef>
                <a:spcPts val="100"/>
              </a:spcBef>
            </a:pPr>
            <a:r>
              <a:rPr dirty="0" sz="2400" b="0">
                <a:solidFill>
                  <a:srgbClr val="003A5F"/>
                </a:solidFill>
                <a:latin typeface="Verdana"/>
                <a:cs typeface="Verdana"/>
              </a:rPr>
              <a:t>2nd</a:t>
            </a:r>
            <a:r>
              <a:rPr dirty="0" sz="2400" spc="-60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400" b="0">
                <a:solidFill>
                  <a:srgbClr val="003A5F"/>
                </a:solidFill>
                <a:latin typeface="Verdana"/>
                <a:cs typeface="Verdana"/>
              </a:rPr>
              <a:t>Mission:</a:t>
            </a:r>
            <a:r>
              <a:rPr dirty="0" sz="2400" spc="-3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400" b="0">
                <a:solidFill>
                  <a:srgbClr val="003A5F"/>
                </a:solidFill>
                <a:latin typeface="Verdana"/>
                <a:cs typeface="Verdana"/>
              </a:rPr>
              <a:t>19th</a:t>
            </a:r>
            <a:r>
              <a:rPr dirty="0" sz="2400" spc="-2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400" b="0">
                <a:solidFill>
                  <a:srgbClr val="003A5F"/>
                </a:solidFill>
                <a:latin typeface="Verdana"/>
                <a:cs typeface="Verdana"/>
              </a:rPr>
              <a:t>century,</a:t>
            </a:r>
            <a:r>
              <a:rPr dirty="0" sz="2400" spc="-40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400" spc="-10">
                <a:solidFill>
                  <a:srgbClr val="003A5F"/>
                </a:solidFill>
              </a:rPr>
              <a:t>Research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57500" y="2162175"/>
            <a:ext cx="6362700" cy="359092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234737" y="232663"/>
            <a:ext cx="638175" cy="77603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842644">
              <a:lnSpc>
                <a:spcPct val="100000"/>
              </a:lnSpc>
              <a:spcBef>
                <a:spcPts val="105"/>
              </a:spcBef>
            </a:pPr>
            <a:r>
              <a:rPr dirty="0" sz="2400" b="0">
                <a:solidFill>
                  <a:srgbClr val="003A5F"/>
                </a:solidFill>
                <a:latin typeface="Verdana"/>
                <a:cs typeface="Verdana"/>
              </a:rPr>
              <a:t>3rd</a:t>
            </a:r>
            <a:r>
              <a:rPr dirty="0" sz="2400" spc="-5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400" b="0">
                <a:solidFill>
                  <a:srgbClr val="003A5F"/>
                </a:solidFill>
                <a:latin typeface="Verdana"/>
                <a:cs typeface="Verdana"/>
              </a:rPr>
              <a:t>Mission:</a:t>
            </a:r>
            <a:r>
              <a:rPr dirty="0" sz="2400" spc="-4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400" b="0">
                <a:solidFill>
                  <a:srgbClr val="003A5F"/>
                </a:solidFill>
                <a:latin typeface="Verdana"/>
                <a:cs typeface="Verdana"/>
              </a:rPr>
              <a:t>20th</a:t>
            </a:r>
            <a:r>
              <a:rPr dirty="0" sz="2400" spc="-4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400" b="0">
                <a:solidFill>
                  <a:srgbClr val="003A5F"/>
                </a:solidFill>
                <a:latin typeface="Verdana"/>
                <a:cs typeface="Verdana"/>
              </a:rPr>
              <a:t>century,</a:t>
            </a:r>
            <a:r>
              <a:rPr dirty="0" sz="2400" spc="-5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400" spc="-10">
                <a:solidFill>
                  <a:srgbClr val="003A5F"/>
                </a:solidFill>
              </a:rPr>
              <a:t>Innovation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1419225" y="1552575"/>
            <a:ext cx="10772775" cy="4657725"/>
            <a:chOff x="1419225" y="1552575"/>
            <a:chExt cx="10772775" cy="465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39225" y="1552575"/>
              <a:ext cx="3152775" cy="46577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81775" y="2628900"/>
              <a:ext cx="4914900" cy="28956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9225" y="2628900"/>
              <a:ext cx="5219700" cy="2895600"/>
            </a:xfrm>
            <a:prstGeom prst="rect">
              <a:avLst/>
            </a:prstGeom>
          </p:spPr>
        </p:pic>
      </p:grpSp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723900"/>
            <a:ext cx="1181100" cy="304800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6724650"/>
            <a:ext cx="12192000" cy="13335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34737" y="232663"/>
            <a:ext cx="638175" cy="77603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71755" rIns="0" bIns="0" rtlCol="0" vert="horz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565"/>
              </a:spcBef>
            </a:pP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-</a:t>
            </a:r>
            <a:r>
              <a:rPr dirty="0" sz="2000" spc="-3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Expanding</a:t>
            </a:r>
            <a:r>
              <a:rPr dirty="0" sz="2000" spc="-2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its</a:t>
            </a:r>
            <a:r>
              <a:rPr dirty="0" sz="2000" spc="-50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traditional</a:t>
            </a:r>
            <a:r>
              <a:rPr dirty="0" sz="2000" spc="-60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focus</a:t>
            </a:r>
            <a:r>
              <a:rPr dirty="0" sz="2000" spc="-20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on</a:t>
            </a:r>
            <a:r>
              <a:rPr dirty="0" sz="2000" spc="-2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spc="-10" b="0">
                <a:solidFill>
                  <a:srgbClr val="003A5F"/>
                </a:solidFill>
                <a:latin typeface="Verdana"/>
                <a:cs typeface="Verdana"/>
              </a:rPr>
              <a:t>education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and</a:t>
            </a:r>
            <a:r>
              <a:rPr dirty="0" sz="2000" spc="-5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training</a:t>
            </a:r>
            <a:r>
              <a:rPr dirty="0" sz="2000" spc="-4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(teaching</a:t>
            </a:r>
            <a:r>
              <a:rPr dirty="0" sz="2000" spc="-20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0">
                <a:solidFill>
                  <a:srgbClr val="003A5F"/>
                </a:solidFill>
                <a:latin typeface="Verdana"/>
                <a:cs typeface="Verdana"/>
              </a:rPr>
              <a:t>and</a:t>
            </a:r>
            <a:r>
              <a:rPr dirty="0" sz="2000" spc="-55" b="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spc="-10" b="0">
                <a:solidFill>
                  <a:srgbClr val="003A5F"/>
                </a:solidFill>
                <a:latin typeface="Verdana"/>
                <a:cs typeface="Verdana"/>
              </a:rPr>
              <a:t>research)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279525" y="3419094"/>
            <a:ext cx="5333365" cy="821690"/>
          </a:xfrm>
          <a:prstGeom prst="rect">
            <a:avLst/>
          </a:prstGeom>
        </p:spPr>
        <p:txBody>
          <a:bodyPr wrap="square" lIns="0" tIns="77470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610"/>
              </a:spcBef>
            </a:pPr>
            <a:r>
              <a:rPr dirty="0" sz="2000">
                <a:solidFill>
                  <a:srgbClr val="003A5F"/>
                </a:solidFill>
                <a:latin typeface="Verdana"/>
                <a:cs typeface="Verdana"/>
              </a:rPr>
              <a:t>-</a:t>
            </a:r>
            <a:r>
              <a:rPr dirty="0" sz="2000" spc="-4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>
                <a:solidFill>
                  <a:srgbClr val="003A5F"/>
                </a:solidFill>
                <a:latin typeface="Verdana"/>
                <a:cs typeface="Verdana"/>
              </a:rPr>
              <a:t>Adding</a:t>
            </a:r>
            <a:r>
              <a:rPr dirty="0" sz="2000" spc="-5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>
                <a:solidFill>
                  <a:srgbClr val="003A5F"/>
                </a:solidFill>
                <a:latin typeface="Verdana"/>
                <a:cs typeface="Verdana"/>
              </a:rPr>
              <a:t>to</a:t>
            </a:r>
            <a:r>
              <a:rPr dirty="0" sz="2000" spc="-1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>
                <a:solidFill>
                  <a:srgbClr val="003A5F"/>
                </a:solidFill>
                <a:latin typeface="Verdana"/>
                <a:cs typeface="Verdana"/>
              </a:rPr>
              <a:t>its</a:t>
            </a:r>
            <a:r>
              <a:rPr dirty="0" sz="2000" spc="-6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>
                <a:solidFill>
                  <a:srgbClr val="003A5F"/>
                </a:solidFill>
                <a:latin typeface="Verdana"/>
                <a:cs typeface="Verdana"/>
              </a:rPr>
              <a:t>mission</a:t>
            </a:r>
            <a:r>
              <a:rPr dirty="0" sz="2000" spc="-6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>
                <a:solidFill>
                  <a:srgbClr val="003A5F"/>
                </a:solidFill>
                <a:latin typeface="Verdana"/>
                <a:cs typeface="Verdana"/>
              </a:rPr>
              <a:t>a</a:t>
            </a:r>
            <a:r>
              <a:rPr dirty="0" sz="2000" spc="-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>
                <a:solidFill>
                  <a:srgbClr val="003A5F"/>
                </a:solidFill>
                <a:latin typeface="Verdana"/>
                <a:cs typeface="Verdana"/>
              </a:rPr>
              <a:t>direct</a:t>
            </a:r>
            <a:r>
              <a:rPr dirty="0" sz="2000" spc="-3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>
                <a:solidFill>
                  <a:srgbClr val="003A5F"/>
                </a:solidFill>
                <a:latin typeface="Verdana"/>
                <a:cs typeface="Verdana"/>
              </a:rPr>
              <a:t>role</a:t>
            </a:r>
            <a:r>
              <a:rPr dirty="0" sz="2000" spc="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>
                <a:solidFill>
                  <a:srgbClr val="003A5F"/>
                </a:solidFill>
                <a:latin typeface="Verdana"/>
                <a:cs typeface="Verdana"/>
              </a:rPr>
              <a:t>in</a:t>
            </a:r>
            <a:r>
              <a:rPr dirty="0" sz="2000" spc="-6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spc="-25">
                <a:solidFill>
                  <a:srgbClr val="003A5F"/>
                </a:solidFill>
                <a:latin typeface="Verdana"/>
                <a:cs typeface="Verdana"/>
              </a:rPr>
              <a:t>the </a:t>
            </a:r>
            <a:r>
              <a:rPr dirty="0" sz="2000" b="1">
                <a:solidFill>
                  <a:srgbClr val="003A5F"/>
                </a:solidFill>
                <a:latin typeface="Verdana"/>
                <a:cs typeface="Verdana"/>
              </a:rPr>
              <a:t>social,</a:t>
            </a:r>
            <a:r>
              <a:rPr dirty="0" sz="2000" spc="-20" b="1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1">
                <a:solidFill>
                  <a:srgbClr val="003A5F"/>
                </a:solidFill>
                <a:latin typeface="Verdana"/>
                <a:cs typeface="Verdana"/>
              </a:rPr>
              <a:t>economic,</a:t>
            </a:r>
            <a:r>
              <a:rPr dirty="0" sz="2000" spc="-20" b="1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1">
                <a:solidFill>
                  <a:srgbClr val="003A5F"/>
                </a:solidFill>
                <a:latin typeface="Verdana"/>
                <a:cs typeface="Verdana"/>
              </a:rPr>
              <a:t>and</a:t>
            </a:r>
            <a:r>
              <a:rPr dirty="0" sz="2000" spc="-100" b="1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spc="-10" b="1">
                <a:solidFill>
                  <a:srgbClr val="003A5F"/>
                </a:solidFill>
                <a:latin typeface="Verdana"/>
                <a:cs typeface="Verdana"/>
              </a:rPr>
              <a:t>environmental </a:t>
            </a:r>
            <a:r>
              <a:rPr dirty="0" sz="2000" b="1">
                <a:solidFill>
                  <a:srgbClr val="003A5F"/>
                </a:solidFill>
                <a:latin typeface="Verdana"/>
                <a:cs typeface="Verdana"/>
              </a:rPr>
              <a:t>development</a:t>
            </a:r>
            <a:r>
              <a:rPr dirty="0" sz="2000" spc="-30" b="1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b="1">
                <a:solidFill>
                  <a:srgbClr val="003A5F"/>
                </a:solidFill>
                <a:latin typeface="Verdana"/>
                <a:cs typeface="Verdana"/>
              </a:rPr>
              <a:t>of</a:t>
            </a:r>
            <a:r>
              <a:rPr dirty="0" sz="2000" spc="-35" b="1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2000" spc="-10" b="1">
                <a:solidFill>
                  <a:srgbClr val="003A5F"/>
                </a:solidFill>
                <a:latin typeface="Verdana"/>
                <a:cs typeface="Verdana"/>
              </a:rPr>
              <a:t>society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279525" y="4821491"/>
            <a:ext cx="4799965" cy="39052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>
                <a:solidFill>
                  <a:srgbClr val="003A5F"/>
                </a:solidFill>
                <a:latin typeface="Verdana"/>
                <a:cs typeface="Verdana"/>
              </a:rPr>
              <a:t>E3M</a:t>
            </a:r>
            <a:r>
              <a:rPr dirty="0" sz="1200" spc="2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003A5F"/>
                </a:solidFill>
                <a:latin typeface="Verdana"/>
                <a:cs typeface="Verdana"/>
              </a:rPr>
              <a:t>Project:</a:t>
            </a:r>
            <a:r>
              <a:rPr dirty="0" sz="1200" spc="-2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003A5F"/>
                </a:solidFill>
                <a:latin typeface="Verdana"/>
                <a:cs typeface="Verdana"/>
              </a:rPr>
              <a:t>Green</a:t>
            </a:r>
            <a:r>
              <a:rPr dirty="0" sz="1200" spc="-5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003A5F"/>
                </a:solidFill>
                <a:latin typeface="Verdana"/>
                <a:cs typeface="Verdana"/>
              </a:rPr>
              <a:t>Paper</a:t>
            </a:r>
            <a:r>
              <a:rPr dirty="0" sz="1200" spc="-4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003A5F"/>
                </a:solidFill>
                <a:latin typeface="Verdana"/>
                <a:cs typeface="Verdana"/>
              </a:rPr>
              <a:t>(Unesco</a:t>
            </a:r>
            <a:r>
              <a:rPr dirty="0" sz="1200" spc="-2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003A5F"/>
                </a:solidFill>
                <a:latin typeface="Verdana"/>
                <a:cs typeface="Verdana"/>
              </a:rPr>
              <a:t>and</a:t>
            </a:r>
            <a:r>
              <a:rPr dirty="0" sz="1200" spc="-4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003A5F"/>
                </a:solidFill>
                <a:latin typeface="Verdana"/>
                <a:cs typeface="Verdana"/>
              </a:rPr>
              <a:t>European</a:t>
            </a:r>
            <a:r>
              <a:rPr dirty="0" sz="1200" spc="-2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003A5F"/>
                </a:solidFill>
                <a:latin typeface="Verdana"/>
                <a:cs typeface="Verdana"/>
              </a:rPr>
              <a:t>Community) </a:t>
            </a:r>
            <a:r>
              <a:rPr dirty="0" sz="1200">
                <a:solidFill>
                  <a:srgbClr val="003A5F"/>
                </a:solidFill>
                <a:latin typeface="Verdana"/>
                <a:cs typeface="Verdana"/>
              </a:rPr>
              <a:t>S3</a:t>
            </a:r>
            <a:r>
              <a:rPr dirty="0" sz="1200" spc="-4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003A5F"/>
                </a:solidFill>
                <a:latin typeface="Verdana"/>
                <a:cs typeface="Verdana"/>
              </a:rPr>
              <a:t>Project:</a:t>
            </a:r>
            <a:r>
              <a:rPr dirty="0" sz="1200" spc="-6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003A5F"/>
                </a:solidFill>
                <a:latin typeface="Verdana"/>
                <a:cs typeface="Verdana"/>
              </a:rPr>
              <a:t>Smart</a:t>
            </a:r>
            <a:r>
              <a:rPr dirty="0" sz="1200" spc="-4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003A5F"/>
                </a:solidFill>
                <a:latin typeface="Verdana"/>
                <a:cs typeface="Verdana"/>
              </a:rPr>
              <a:t>Especialization</a:t>
            </a:r>
            <a:r>
              <a:rPr dirty="0" sz="1200" spc="-1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003A5F"/>
                </a:solidFill>
                <a:latin typeface="Verdana"/>
                <a:cs typeface="Verdana"/>
              </a:rPr>
              <a:t>(European</a:t>
            </a:r>
            <a:r>
              <a:rPr dirty="0" sz="1200" spc="-3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003A5F"/>
                </a:solidFill>
                <a:latin typeface="Verdana"/>
                <a:cs typeface="Verdana"/>
              </a:rPr>
              <a:t>Community)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1891" y="767587"/>
            <a:ext cx="6897624" cy="23622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23900"/>
            <a:ext cx="1181100" cy="304800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7686675" y="1362075"/>
            <a:ext cx="4505325" cy="4343400"/>
            <a:chOff x="7686675" y="1362075"/>
            <a:chExt cx="4505325" cy="434340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39225" y="1362075"/>
              <a:ext cx="3152775" cy="434340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86675" y="2133600"/>
              <a:ext cx="2695575" cy="2990850"/>
            </a:xfrm>
            <a:prstGeom prst="rect">
              <a:avLst/>
            </a:prstGeom>
          </p:spPr>
        </p:pic>
      </p:grpSp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6724650"/>
            <a:ext cx="12192000" cy="13335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34737" y="232663"/>
            <a:ext cx="638175" cy="77603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4762"/>
            <a:ext cx="12192000" cy="6863080"/>
            <a:chOff x="0" y="-4762"/>
            <a:chExt cx="12192000" cy="68630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6450" y="5848350"/>
              <a:ext cx="476250" cy="59055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7025" y="6057900"/>
              <a:ext cx="1181100" cy="29527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23865" y="-3"/>
              <a:ext cx="7768134" cy="6840187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917043" y="0"/>
              <a:ext cx="7712709" cy="5931535"/>
            </a:xfrm>
            <a:custGeom>
              <a:avLst/>
              <a:gdLst/>
              <a:ahLst/>
              <a:cxnLst/>
              <a:rect l="l" t="t" r="r" b="b"/>
              <a:pathLst>
                <a:path w="7712709" h="5931535">
                  <a:moveTo>
                    <a:pt x="3785373" y="0"/>
                  </a:moveTo>
                  <a:lnTo>
                    <a:pt x="7712661" y="4305548"/>
                  </a:lnTo>
                  <a:lnTo>
                    <a:pt x="0" y="322837"/>
                  </a:lnTo>
                  <a:lnTo>
                    <a:pt x="1245101" y="5417348"/>
                  </a:lnTo>
                  <a:lnTo>
                    <a:pt x="6401089" y="5930978"/>
                  </a:lnTo>
                  <a:lnTo>
                    <a:pt x="3612159" y="2889292"/>
                  </a:lnTo>
                  <a:lnTo>
                    <a:pt x="7199195" y="0"/>
                  </a:lnTo>
                </a:path>
              </a:pathLst>
            </a:custGeom>
            <a:ln w="9512">
              <a:solidFill>
                <a:srgbClr val="D2AC6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979805" y="4143438"/>
            <a:ext cx="4721225" cy="1311275"/>
          </a:xfrm>
          <a:prstGeom prst="rect">
            <a:avLst/>
          </a:prstGeom>
        </p:spPr>
        <p:txBody>
          <a:bodyPr wrap="square" lIns="0" tIns="191770" rIns="0" bIns="0" rtlCol="0" vert="horz">
            <a:spAutoFit/>
          </a:bodyPr>
          <a:lstStyle/>
          <a:p>
            <a:pPr marL="12700" marR="5080">
              <a:lnSpc>
                <a:spcPct val="75600"/>
              </a:lnSpc>
              <a:spcBef>
                <a:spcPts val="1510"/>
              </a:spcBef>
            </a:pPr>
            <a:r>
              <a:rPr dirty="0" sz="4800" spc="-150" b="1">
                <a:solidFill>
                  <a:srgbClr val="FFFFFF"/>
                </a:solidFill>
                <a:latin typeface="Verdana"/>
                <a:cs typeface="Verdana"/>
              </a:rPr>
              <a:t>Looking</a:t>
            </a:r>
            <a:r>
              <a:rPr dirty="0" sz="4800" spc="-28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4800" spc="-50" b="1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dirty="0" sz="4800" spc="-30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4800" spc="-75" b="1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dirty="0" sz="4800" spc="-10" b="1">
                <a:solidFill>
                  <a:srgbClr val="FFFFFF"/>
                </a:solidFill>
                <a:latin typeface="Verdana"/>
                <a:cs typeface="Verdana"/>
              </a:rPr>
              <a:t>Future</a:t>
            </a:r>
            <a:endParaRPr sz="4800">
              <a:latin typeface="Verdana"/>
              <a:cs typeface="Verdana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0" y="1704975"/>
            <a:ext cx="12192000" cy="5153025"/>
            <a:chOff x="0" y="1704975"/>
            <a:chExt cx="12192000" cy="515302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6474" y="1905000"/>
              <a:ext cx="6600825" cy="49529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19324" y="1704975"/>
              <a:ext cx="6600825" cy="515302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753225"/>
              <a:ext cx="12191999" cy="104775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9620250" y="371475"/>
            <a:ext cx="2143125" cy="6153150"/>
            <a:chOff x="9620250" y="371475"/>
            <a:chExt cx="2143125" cy="6153150"/>
          </a:xfrm>
        </p:grpSpPr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20250" y="5762625"/>
              <a:ext cx="2143125" cy="7620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82350" y="371475"/>
              <a:ext cx="542925" cy="6667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625" y="0"/>
              <a:ext cx="12144375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33925" y="387350"/>
              <a:ext cx="6076950" cy="60706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90877" y="1055175"/>
              <a:ext cx="4807123" cy="474744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8725" y="1866950"/>
              <a:ext cx="4495800" cy="116212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2011" y="2251964"/>
              <a:ext cx="3699255" cy="36550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28725" y="2390825"/>
              <a:ext cx="3733800" cy="116212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12011" y="2775839"/>
              <a:ext cx="2943479" cy="365506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1534413" y="1465917"/>
            <a:ext cx="2829560" cy="56070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55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75</a:t>
            </a:r>
            <a:r>
              <a:rPr dirty="0" sz="155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r>
              <a:rPr dirty="0" sz="155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55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existence,</a:t>
            </a:r>
            <a:r>
              <a:rPr dirty="0" sz="155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20">
                <a:solidFill>
                  <a:srgbClr val="FFFFFF"/>
                </a:solidFill>
                <a:latin typeface="Calibri"/>
                <a:cs typeface="Calibri"/>
              </a:rPr>
              <a:t>PUCRS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55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dirty="0" sz="155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55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10467975" y="419100"/>
            <a:ext cx="1724025" cy="5934075"/>
            <a:chOff x="10467975" y="419100"/>
            <a:chExt cx="1724025" cy="5934075"/>
          </a:xfrm>
        </p:grpSpPr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67975" y="419100"/>
              <a:ext cx="1228725" cy="314325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1587225" y="6324600"/>
              <a:ext cx="605155" cy="28575"/>
            </a:xfrm>
            <a:custGeom>
              <a:avLst/>
              <a:gdLst/>
              <a:ahLst/>
              <a:cxnLst/>
              <a:rect l="l" t="t" r="r" b="b"/>
              <a:pathLst>
                <a:path w="605154" h="28575">
                  <a:moveTo>
                    <a:pt x="604774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604774" y="28575"/>
                  </a:lnTo>
                  <a:lnTo>
                    <a:pt x="6047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11171555" y="6161087"/>
            <a:ext cx="285115" cy="3352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03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580261" y="3266122"/>
            <a:ext cx="3150235" cy="21717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85"/>
              </a:spcBef>
            </a:pP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higher</a:t>
            </a:r>
            <a:r>
              <a:rPr dirty="0" sz="155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education</a:t>
            </a:r>
            <a:r>
              <a:rPr dirty="0" sz="155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institutions</a:t>
            </a:r>
            <a:r>
              <a:rPr dirty="0" sz="155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55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10">
                <a:solidFill>
                  <a:srgbClr val="FFFFFF"/>
                </a:solidFill>
                <a:latin typeface="Calibri"/>
                <a:cs typeface="Calibri"/>
              </a:rPr>
              <a:t>Brazil.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155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55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55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private</a:t>
            </a:r>
            <a:r>
              <a:rPr dirty="0" sz="155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55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non-profit</a:t>
            </a:r>
            <a:r>
              <a:rPr dirty="0" sz="155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10">
                <a:solidFill>
                  <a:srgbClr val="FFFFFF"/>
                </a:solidFill>
                <a:latin typeface="Calibri"/>
                <a:cs typeface="Calibri"/>
              </a:rPr>
              <a:t>Marist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r>
              <a:rPr dirty="0" sz="155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where</a:t>
            </a:r>
            <a:r>
              <a:rPr dirty="0" sz="155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teaching</a:t>
            </a:r>
            <a:r>
              <a:rPr dirty="0" sz="155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55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20">
                <a:solidFill>
                  <a:srgbClr val="FFFFFF"/>
                </a:solidFill>
                <a:latin typeface="Calibri"/>
                <a:cs typeface="Calibri"/>
              </a:rPr>
              <a:t>high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impact</a:t>
            </a:r>
            <a:r>
              <a:rPr dirty="0" sz="155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scientific</a:t>
            </a:r>
            <a:r>
              <a:rPr dirty="0" sz="155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dirty="0" sz="155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r>
              <a:rPr dirty="0" sz="155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hand</a:t>
            </a:r>
            <a:r>
              <a:rPr dirty="0" sz="155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hand.</a:t>
            </a:r>
            <a:r>
              <a:rPr dirty="0" sz="155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PUCRS</a:t>
            </a:r>
            <a:r>
              <a:rPr dirty="0" sz="155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believes</a:t>
            </a:r>
            <a:r>
              <a:rPr dirty="0" sz="155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55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education</a:t>
            </a:r>
            <a:r>
              <a:rPr dirty="0" sz="155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r>
              <a:rPr dirty="0" sz="155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55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55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people’s</a:t>
            </a:r>
            <a:r>
              <a:rPr dirty="0" sz="155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r>
              <a:rPr dirty="0" sz="155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55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exercise</a:t>
            </a:r>
            <a:r>
              <a:rPr dirty="0" sz="155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55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citizenship,</a:t>
            </a:r>
            <a:r>
              <a:rPr dirty="0" sz="155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justice</a:t>
            </a:r>
            <a:r>
              <a:rPr dirty="0" sz="155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550" spc="-10">
                <a:solidFill>
                  <a:srgbClr val="FFFFFF"/>
                </a:solidFill>
                <a:latin typeface="Calibri"/>
                <a:cs typeface="Calibri"/>
              </a:rPr>
              <a:t>fellowship.</a:t>
            </a:r>
            <a:endParaRPr sz="1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2200" y="971550"/>
            <a:ext cx="7381726" cy="49149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87200" y="2114550"/>
            <a:ext cx="304800" cy="220027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96575" y="371475"/>
            <a:ext cx="1047750" cy="276225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304800" cy="22002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15650" y="142875"/>
            <a:ext cx="1276350" cy="962025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6372225" y="5143500"/>
            <a:ext cx="2066925" cy="390525"/>
          </a:xfrm>
          <a:prstGeom prst="rect">
            <a:avLst/>
          </a:prstGeom>
          <a:solidFill>
            <a:srgbClr val="831C27"/>
          </a:solidFill>
        </p:spPr>
        <p:txBody>
          <a:bodyPr wrap="square" lIns="0" tIns="57785" rIns="0" bIns="0" rtlCol="0" vert="horz">
            <a:spAutoFit/>
          </a:bodyPr>
          <a:lstStyle/>
          <a:p>
            <a:pPr marL="97155">
              <a:lnSpc>
                <a:spcPct val="100000"/>
              </a:lnSpc>
              <a:spcBef>
                <a:spcPts val="455"/>
              </a:spcBef>
            </a:pPr>
            <a:r>
              <a:rPr dirty="0" sz="1850" b="1">
                <a:solidFill>
                  <a:srgbClr val="FFFFFF"/>
                </a:solidFill>
                <a:latin typeface="Verdana"/>
                <a:cs typeface="Verdana"/>
              </a:rPr>
              <a:t>Pope</a:t>
            </a:r>
            <a:r>
              <a:rPr dirty="0" sz="1850" spc="10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50" spc="-10" b="1">
                <a:solidFill>
                  <a:srgbClr val="FFFFFF"/>
                </a:solidFill>
                <a:latin typeface="Verdana"/>
                <a:cs typeface="Verdana"/>
              </a:rPr>
              <a:t>Francis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62200" y="1095375"/>
            <a:ext cx="3438525" cy="352425"/>
          </a:xfrm>
          <a:prstGeom prst="rect"/>
          <a:solidFill>
            <a:srgbClr val="050904"/>
          </a:solidFill>
        </p:spPr>
        <p:txBody>
          <a:bodyPr wrap="square" lIns="0" tIns="51435" rIns="0" bIns="0" rtlCol="0" vert="horz">
            <a:spAutoFit/>
          </a:bodyPr>
          <a:lstStyle/>
          <a:p>
            <a:pPr marL="96520">
              <a:lnSpc>
                <a:spcPct val="100000"/>
              </a:lnSpc>
              <a:spcBef>
                <a:spcPts val="405"/>
              </a:spcBef>
            </a:pPr>
            <a:r>
              <a:rPr dirty="0" sz="1700">
                <a:solidFill>
                  <a:srgbClr val="FFFFFF"/>
                </a:solidFill>
              </a:rPr>
              <a:t>Global</a:t>
            </a:r>
            <a:r>
              <a:rPr dirty="0" sz="1700" spc="-50">
                <a:solidFill>
                  <a:srgbClr val="FFFFFF"/>
                </a:solidFill>
              </a:rPr>
              <a:t> </a:t>
            </a:r>
            <a:r>
              <a:rPr dirty="0" sz="1700">
                <a:solidFill>
                  <a:srgbClr val="FFFFFF"/>
                </a:solidFill>
              </a:rPr>
              <a:t>Education</a:t>
            </a:r>
            <a:r>
              <a:rPr dirty="0" sz="1700" spc="-60">
                <a:solidFill>
                  <a:srgbClr val="FFFFFF"/>
                </a:solidFill>
              </a:rPr>
              <a:t> </a:t>
            </a:r>
            <a:r>
              <a:rPr dirty="0" sz="1700" spc="-10">
                <a:solidFill>
                  <a:srgbClr val="FFFFFF"/>
                </a:solidFill>
              </a:rPr>
              <a:t>Compact:</a:t>
            </a:r>
            <a:endParaRPr sz="1700"/>
          </a:p>
        </p:txBody>
      </p:sp>
      <p:sp>
        <p:nvSpPr>
          <p:cNvPr id="9" name="object 9" descr=""/>
          <p:cNvSpPr txBox="1"/>
          <p:nvPr/>
        </p:nvSpPr>
        <p:spPr>
          <a:xfrm>
            <a:off x="2486025" y="1447800"/>
            <a:ext cx="2971800" cy="323850"/>
          </a:xfrm>
          <a:prstGeom prst="rect">
            <a:avLst/>
          </a:prstGeom>
          <a:solidFill>
            <a:srgbClr val="050904"/>
          </a:solidFill>
        </p:spPr>
        <p:txBody>
          <a:bodyPr wrap="square" lIns="0" tIns="5080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400"/>
              </a:spcBef>
            </a:pPr>
            <a:r>
              <a:rPr dirty="0" sz="1500" b="1">
                <a:solidFill>
                  <a:srgbClr val="FFFFFF"/>
                </a:solidFill>
                <a:latin typeface="Verdana"/>
                <a:cs typeface="Verdana"/>
              </a:rPr>
              <a:t>Shall</a:t>
            </a:r>
            <a:r>
              <a:rPr dirty="0" sz="1500" spc="-5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Verdana"/>
                <a:cs typeface="Verdana"/>
              </a:rPr>
              <a:t>we</a:t>
            </a:r>
            <a:r>
              <a:rPr dirty="0" sz="1500" spc="-2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Verdana"/>
                <a:cs typeface="Verdana"/>
              </a:rPr>
              <a:t>dream</a:t>
            </a:r>
            <a:r>
              <a:rPr dirty="0" sz="1500" spc="-2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10" b="1">
                <a:solidFill>
                  <a:srgbClr val="FFFFFF"/>
                </a:solidFill>
                <a:latin typeface="Verdana"/>
                <a:cs typeface="Verdana"/>
              </a:rPr>
              <a:t>together?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86025" y="1895475"/>
            <a:ext cx="2552700" cy="205104"/>
          </a:xfrm>
          <a:prstGeom prst="rect">
            <a:avLst/>
          </a:prstGeom>
          <a:solidFill>
            <a:srgbClr val="040504"/>
          </a:solidFill>
        </p:spPr>
        <p:txBody>
          <a:bodyPr wrap="square" lIns="0" tIns="4953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90"/>
              </a:spcBef>
            </a:pP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Building</a:t>
            </a:r>
            <a:r>
              <a:rPr dirty="0" sz="900" spc="-3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an</a:t>
            </a:r>
            <a:r>
              <a:rPr dirty="0" sz="900" spc="-1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alliance</a:t>
            </a:r>
            <a:r>
              <a:rPr dirty="0" sz="900" spc="-2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between</a:t>
            </a:r>
            <a:r>
              <a:rPr dirty="0" sz="900" spc="-3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Verdana"/>
                <a:cs typeface="Verdana"/>
              </a:rPr>
              <a:t>school,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86025" y="2100262"/>
            <a:ext cx="1447800" cy="205104"/>
          </a:xfrm>
          <a:prstGeom prst="rect">
            <a:avLst/>
          </a:prstGeom>
          <a:solidFill>
            <a:srgbClr val="040504"/>
          </a:solidFill>
        </p:spPr>
        <p:txBody>
          <a:bodyPr wrap="square" lIns="0" tIns="26034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04"/>
              </a:spcBef>
            </a:pP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family,</a:t>
            </a:r>
            <a:r>
              <a:rPr dirty="0" sz="900" spc="-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dirty="0" sz="900" spc="-4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Verdana"/>
                <a:cs typeface="Verdana"/>
              </a:rPr>
              <a:t>society;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2486025" y="2371725"/>
            <a:ext cx="2352675" cy="238125"/>
          </a:xfrm>
          <a:custGeom>
            <a:avLst/>
            <a:gdLst/>
            <a:ahLst/>
            <a:cxnLst/>
            <a:rect l="l" t="t" r="r" b="b"/>
            <a:pathLst>
              <a:path w="2352675" h="238125">
                <a:moveTo>
                  <a:pt x="2352675" y="0"/>
                </a:moveTo>
                <a:lnTo>
                  <a:pt x="0" y="0"/>
                </a:lnTo>
                <a:lnTo>
                  <a:pt x="0" y="238125"/>
                </a:lnTo>
                <a:lnTo>
                  <a:pt x="2352675" y="238125"/>
                </a:lnTo>
                <a:lnTo>
                  <a:pt x="2352675" y="0"/>
                </a:lnTo>
                <a:close/>
              </a:path>
            </a:pathLst>
          </a:custGeom>
          <a:solidFill>
            <a:srgbClr val="04050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2486025" y="2371725"/>
            <a:ext cx="2352675" cy="180975"/>
          </a:xfrm>
          <a:prstGeom prst="rect">
            <a:avLst/>
          </a:prstGeom>
          <a:solidFill>
            <a:srgbClr val="040504"/>
          </a:solidFill>
        </p:spPr>
        <p:txBody>
          <a:bodyPr wrap="square" lIns="0" tIns="52069" rIns="0" bIns="0" rtlCol="0" vert="horz">
            <a:spAutoFit/>
          </a:bodyPr>
          <a:lstStyle/>
          <a:p>
            <a:pPr marL="89535">
              <a:lnSpc>
                <a:spcPts val="1015"/>
              </a:lnSpc>
              <a:spcBef>
                <a:spcPts val="409"/>
              </a:spcBef>
            </a:pP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Education</a:t>
            </a:r>
            <a:r>
              <a:rPr dirty="0" sz="900" spc="-4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that</a:t>
            </a:r>
            <a:r>
              <a:rPr dirty="0" sz="900" spc="-1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puts</a:t>
            </a:r>
            <a:r>
              <a:rPr dirty="0" sz="900" spc="1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dirty="0" sz="900" spc="-1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person</a:t>
            </a:r>
            <a:r>
              <a:rPr dirty="0" sz="900" spc="-4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Verdana"/>
                <a:cs typeface="Verdana"/>
              </a:rPr>
              <a:t>at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486025" y="2609850"/>
            <a:ext cx="895350" cy="180975"/>
          </a:xfrm>
          <a:prstGeom prst="rect">
            <a:avLst/>
          </a:prstGeom>
          <a:solidFill>
            <a:srgbClr val="040504"/>
          </a:solidFill>
        </p:spPr>
        <p:txBody>
          <a:bodyPr wrap="square" lIns="0" tIns="0" rIns="0" bIns="0" rtlCol="0" vert="horz">
            <a:spAutoFit/>
          </a:bodyPr>
          <a:lstStyle/>
          <a:p>
            <a:pPr marL="89535">
              <a:lnSpc>
                <a:spcPts val="1040"/>
              </a:lnSpc>
            </a:pP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dirty="0" sz="900" spc="-10" b="1">
                <a:solidFill>
                  <a:srgbClr val="FFFFFF"/>
                </a:solidFill>
                <a:latin typeface="Verdana"/>
                <a:cs typeface="Verdana"/>
              </a:rPr>
              <a:t> center;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2486025" y="2847975"/>
            <a:ext cx="2381250" cy="238125"/>
          </a:xfrm>
          <a:custGeom>
            <a:avLst/>
            <a:gdLst/>
            <a:ahLst/>
            <a:cxnLst/>
            <a:rect l="l" t="t" r="r" b="b"/>
            <a:pathLst>
              <a:path w="2381250" h="238125">
                <a:moveTo>
                  <a:pt x="2381250" y="0"/>
                </a:moveTo>
                <a:lnTo>
                  <a:pt x="0" y="0"/>
                </a:lnTo>
                <a:lnTo>
                  <a:pt x="0" y="238125"/>
                </a:lnTo>
                <a:lnTo>
                  <a:pt x="2381250" y="238125"/>
                </a:lnTo>
                <a:lnTo>
                  <a:pt x="2381250" y="0"/>
                </a:lnTo>
                <a:close/>
              </a:path>
            </a:pathLst>
          </a:custGeom>
          <a:solidFill>
            <a:srgbClr val="04050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2486025" y="2847975"/>
            <a:ext cx="2352675" cy="180975"/>
          </a:xfrm>
          <a:prstGeom prst="rect">
            <a:avLst/>
          </a:prstGeom>
          <a:solidFill>
            <a:srgbClr val="040504"/>
          </a:solidFill>
        </p:spPr>
        <p:txBody>
          <a:bodyPr wrap="square" lIns="0" tIns="53975" rIns="0" bIns="0" rtlCol="0" vert="horz">
            <a:spAutoFit/>
          </a:bodyPr>
          <a:lstStyle/>
          <a:p>
            <a:pPr marL="89535">
              <a:lnSpc>
                <a:spcPts val="1000"/>
              </a:lnSpc>
              <a:spcBef>
                <a:spcPts val="425"/>
              </a:spcBef>
            </a:pP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Education</a:t>
            </a:r>
            <a:r>
              <a:rPr dirty="0" sz="900" spc="-5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that</a:t>
            </a:r>
            <a:r>
              <a:rPr dirty="0" sz="900" spc="-2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fosters</a:t>
            </a:r>
            <a:r>
              <a:rPr dirty="0" sz="900" spc="-2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Verdana"/>
                <a:cs typeface="Verdana"/>
              </a:rPr>
              <a:t>community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486025" y="3086100"/>
            <a:ext cx="1038225" cy="180975"/>
          </a:xfrm>
          <a:prstGeom prst="rect">
            <a:avLst/>
          </a:prstGeom>
          <a:solidFill>
            <a:srgbClr val="040504"/>
          </a:solidFill>
        </p:spPr>
        <p:txBody>
          <a:bodyPr wrap="square" lIns="0" tIns="0" rIns="0" bIns="0" rtlCol="0" vert="horz">
            <a:spAutoFit/>
          </a:bodyPr>
          <a:lstStyle/>
          <a:p>
            <a:pPr marL="89535">
              <a:lnSpc>
                <a:spcPts val="1060"/>
              </a:lnSpc>
            </a:pPr>
            <a:r>
              <a:rPr dirty="0" sz="900" spc="-10" b="1">
                <a:solidFill>
                  <a:srgbClr val="FFFFFF"/>
                </a:solidFill>
                <a:latin typeface="Verdana"/>
                <a:cs typeface="Verdana"/>
              </a:rPr>
              <a:t>engagement;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486025" y="3333750"/>
            <a:ext cx="2352675" cy="205104"/>
          </a:xfrm>
          <a:prstGeom prst="rect">
            <a:avLst/>
          </a:prstGeom>
          <a:solidFill>
            <a:srgbClr val="040504"/>
          </a:solidFill>
        </p:spPr>
        <p:txBody>
          <a:bodyPr wrap="square" lIns="0" tIns="46355" rIns="0" bIns="0" rtlCol="0" vert="horz">
            <a:spAutoFit/>
          </a:bodyPr>
          <a:lstStyle/>
          <a:p>
            <a:pPr marL="92075">
              <a:lnSpc>
                <a:spcPct val="100000"/>
              </a:lnSpc>
              <a:spcBef>
                <a:spcPts val="365"/>
              </a:spcBef>
            </a:pP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Education</a:t>
            </a:r>
            <a:r>
              <a:rPr dirty="0" sz="900" spc="-1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committed</a:t>
            </a:r>
            <a:r>
              <a:rPr dirty="0" sz="900" spc="-2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dirty="0" sz="900" spc="-4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Verdana"/>
                <a:cs typeface="Verdana"/>
              </a:rPr>
              <a:t>dialogue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2486025" y="3538537"/>
            <a:ext cx="1123950" cy="205104"/>
          </a:xfrm>
          <a:prstGeom prst="rect">
            <a:avLst/>
          </a:prstGeom>
          <a:solidFill>
            <a:srgbClr val="040504"/>
          </a:solidFill>
        </p:spPr>
        <p:txBody>
          <a:bodyPr wrap="square" lIns="0" tIns="22860" rIns="0" bIns="0" rtlCol="0" vert="horz">
            <a:spAutoFit/>
          </a:bodyPr>
          <a:lstStyle/>
          <a:p>
            <a:pPr marL="92075">
              <a:lnSpc>
                <a:spcPct val="100000"/>
              </a:lnSpc>
              <a:spcBef>
                <a:spcPts val="180"/>
              </a:spcBef>
            </a:pP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dirty="0" sz="900" spc="-10" b="1">
                <a:solidFill>
                  <a:srgbClr val="FFFFFF"/>
                </a:solidFill>
                <a:latin typeface="Verdana"/>
                <a:cs typeface="Verdana"/>
              </a:rPr>
              <a:t> peace;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2486025" y="3867150"/>
            <a:ext cx="2162175" cy="409575"/>
          </a:xfrm>
          <a:prstGeom prst="rect">
            <a:avLst/>
          </a:prstGeom>
          <a:solidFill>
            <a:srgbClr val="040504"/>
          </a:solidFill>
        </p:spPr>
        <p:txBody>
          <a:bodyPr wrap="square" lIns="0" tIns="8255" rIns="0" bIns="0" rtlCol="0" vert="horz">
            <a:spAutoFit/>
          </a:bodyPr>
          <a:lstStyle/>
          <a:p>
            <a:pPr marL="89535" marR="363220">
              <a:lnSpc>
                <a:spcPct val="132200"/>
              </a:lnSpc>
              <a:spcBef>
                <a:spcPts val="65"/>
              </a:spcBef>
            </a:pP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Education</a:t>
            </a:r>
            <a:r>
              <a:rPr dirty="0" sz="900" spc="-2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committed</a:t>
            </a:r>
            <a:r>
              <a:rPr dirty="0" sz="900" spc="-1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dirty="0" sz="900" spc="-3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0" b="1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dirty="0" sz="900" spc="-10" b="1">
                <a:solidFill>
                  <a:srgbClr val="FFFFFF"/>
                </a:solidFill>
                <a:latin typeface="Verdana"/>
                <a:cs typeface="Verdana"/>
              </a:rPr>
              <a:t>solidarity-</a:t>
            </a: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based</a:t>
            </a:r>
            <a:r>
              <a:rPr dirty="0" sz="900" spc="2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Verdana"/>
                <a:cs typeface="Verdana"/>
              </a:rPr>
              <a:t>economy;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486025" y="4343400"/>
            <a:ext cx="2276475" cy="205104"/>
          </a:xfrm>
          <a:prstGeom prst="rect">
            <a:avLst/>
          </a:prstGeom>
          <a:solidFill>
            <a:srgbClr val="040504"/>
          </a:solidFill>
        </p:spPr>
        <p:txBody>
          <a:bodyPr wrap="square" lIns="0" tIns="53975" rIns="0" bIns="0" rtlCol="0" vert="horz">
            <a:spAutoFit/>
          </a:bodyPr>
          <a:lstStyle/>
          <a:p>
            <a:pPr marL="96520">
              <a:lnSpc>
                <a:spcPct val="100000"/>
              </a:lnSpc>
              <a:spcBef>
                <a:spcPts val="425"/>
              </a:spcBef>
            </a:pP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Education</a:t>
            </a:r>
            <a:r>
              <a:rPr dirty="0" sz="900" spc="-2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committed</a:t>
            </a:r>
            <a:r>
              <a:rPr dirty="0" sz="900" spc="-3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b="1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dirty="0" sz="900" spc="-4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Verdana"/>
                <a:cs typeface="Verdana"/>
              </a:rPr>
              <a:t>integral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2486025" y="4548187"/>
            <a:ext cx="1247775" cy="214629"/>
          </a:xfrm>
          <a:prstGeom prst="rect">
            <a:avLst/>
          </a:prstGeom>
          <a:solidFill>
            <a:srgbClr val="040504"/>
          </a:solidFill>
        </p:spPr>
        <p:txBody>
          <a:bodyPr wrap="square" lIns="0" tIns="31115" rIns="0" bIns="0" rtlCol="0" vert="horz">
            <a:spAutoFit/>
          </a:bodyPr>
          <a:lstStyle/>
          <a:p>
            <a:pPr marL="96520">
              <a:lnSpc>
                <a:spcPct val="100000"/>
              </a:lnSpc>
              <a:spcBef>
                <a:spcPts val="245"/>
              </a:spcBef>
            </a:pPr>
            <a:r>
              <a:rPr dirty="0" sz="900" spc="-10" b="1">
                <a:solidFill>
                  <a:srgbClr val="FFFFFF"/>
                </a:solidFill>
                <a:latin typeface="Verdana"/>
                <a:cs typeface="Verdana"/>
              </a:rPr>
              <a:t>ecology;</a:t>
            </a:r>
            <a:endParaRPr sz="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15625" y="381000"/>
            <a:ext cx="1009650" cy="2667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87200" y="2114550"/>
            <a:ext cx="304800" cy="220027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304800" cy="2200275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2143125" y="142875"/>
            <a:ext cx="10048875" cy="5991225"/>
            <a:chOff x="2143125" y="142875"/>
            <a:chExt cx="10048875" cy="599122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77425" y="495300"/>
              <a:ext cx="1038225" cy="2762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15650" y="142875"/>
              <a:ext cx="1276350" cy="96202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43125" y="714375"/>
              <a:ext cx="7896225" cy="541972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96275" y="4905375"/>
              <a:ext cx="3162300" cy="12287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15625" y="381000"/>
            <a:ext cx="1009650" cy="2667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1100" y="838200"/>
            <a:ext cx="2066925" cy="347662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40980" y="3575322"/>
            <a:ext cx="2122296" cy="252406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20175" y="4886325"/>
            <a:ext cx="2000250" cy="109755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43500" y="1219200"/>
            <a:ext cx="1952625" cy="1533525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887200" y="2114550"/>
            <a:ext cx="304800" cy="2200275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2114550"/>
            <a:ext cx="304800" cy="22002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20300" y="504825"/>
            <a:ext cx="1047750" cy="27622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515350" y="1038225"/>
            <a:ext cx="2114550" cy="3076575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52600" y="4543425"/>
            <a:ext cx="2038350" cy="195262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915650" y="142875"/>
            <a:ext cx="1276350" cy="9620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43225" y="0"/>
            <a:ext cx="1514475" cy="179070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2624643" y="1871537"/>
            <a:ext cx="6729095" cy="4986655"/>
            <a:chOff x="2624643" y="1871537"/>
            <a:chExt cx="6729095" cy="498665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05125" y="5067300"/>
              <a:ext cx="1514475" cy="17907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24643" y="1871537"/>
              <a:ext cx="6729016" cy="31526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34737" y="232663"/>
            <a:ext cx="638175" cy="77603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0819" y="2596769"/>
            <a:ext cx="1330325" cy="30378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0238" y="2583433"/>
            <a:ext cx="1225169" cy="31813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21483" y="3019623"/>
            <a:ext cx="419100" cy="320095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45867" y="3021583"/>
            <a:ext cx="684783" cy="317118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1611375" y="3459734"/>
            <a:ext cx="2443480" cy="746760"/>
            <a:chOff x="1611375" y="3459734"/>
            <a:chExt cx="2443480" cy="746760"/>
          </a:xfrm>
        </p:grpSpPr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1375" y="3459734"/>
              <a:ext cx="2443196" cy="39357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60828" y="3888359"/>
              <a:ext cx="1536065" cy="318135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5461253" y="2139271"/>
            <a:ext cx="5377815" cy="309816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1st</a:t>
            </a:r>
            <a:r>
              <a:rPr dirty="0" sz="1550" spc="6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Mission</a:t>
            </a:r>
            <a:r>
              <a:rPr dirty="0" sz="1550" spc="114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–</a:t>
            </a:r>
            <a:r>
              <a:rPr dirty="0" sz="1550" spc="10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 spc="-10">
                <a:solidFill>
                  <a:srgbClr val="003A5F"/>
                </a:solidFill>
                <a:latin typeface="Verdana"/>
                <a:cs typeface="Verdana"/>
              </a:rPr>
              <a:t>TEACHING</a:t>
            </a:r>
            <a:endParaRPr sz="1550">
              <a:latin typeface="Verdana"/>
              <a:cs typeface="Verdana"/>
            </a:endParaRPr>
          </a:p>
          <a:p>
            <a:pPr marL="12700">
              <a:lnSpc>
                <a:spcPts val="1795"/>
              </a:lnSpc>
              <a:spcBef>
                <a:spcPts val="245"/>
              </a:spcBef>
            </a:pP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Education</a:t>
            </a:r>
            <a:r>
              <a:rPr dirty="0" sz="1550" spc="14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for</a:t>
            </a:r>
            <a:r>
              <a:rPr dirty="0" sz="1550" spc="17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global</a:t>
            </a:r>
            <a:r>
              <a:rPr dirty="0" sz="1550" spc="10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citizens,</a:t>
            </a:r>
            <a:r>
              <a:rPr dirty="0" sz="1550" spc="114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prepared</a:t>
            </a:r>
            <a:r>
              <a:rPr dirty="0" sz="1550" spc="16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to</a:t>
            </a:r>
            <a:r>
              <a:rPr dirty="0" sz="1550" spc="10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deal</a:t>
            </a:r>
            <a:r>
              <a:rPr dirty="0" sz="1550" spc="10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 spc="-20">
                <a:solidFill>
                  <a:srgbClr val="003A5F"/>
                </a:solidFill>
                <a:latin typeface="Verdana"/>
                <a:cs typeface="Verdana"/>
              </a:rPr>
              <a:t>with</a:t>
            </a:r>
            <a:endParaRPr sz="1550">
              <a:latin typeface="Verdana"/>
              <a:cs typeface="Verdana"/>
            </a:endParaRPr>
          </a:p>
          <a:p>
            <a:pPr marL="12700">
              <a:lnSpc>
                <a:spcPts val="1795"/>
              </a:lnSpc>
            </a:pP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growing</a:t>
            </a:r>
            <a:r>
              <a:rPr dirty="0" sz="1550" spc="20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 spc="-10">
                <a:solidFill>
                  <a:srgbClr val="003A5F"/>
                </a:solidFill>
                <a:latin typeface="Verdana"/>
                <a:cs typeface="Verdana"/>
              </a:rPr>
              <a:t>complexity</a:t>
            </a:r>
            <a:endParaRPr sz="15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65"/>
              </a:spcBef>
            </a:pPr>
            <a:endParaRPr sz="15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2nd</a:t>
            </a:r>
            <a:r>
              <a:rPr dirty="0" sz="1550" spc="10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Mission</a:t>
            </a:r>
            <a:r>
              <a:rPr dirty="0" sz="1550" spc="114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–</a:t>
            </a:r>
            <a:r>
              <a:rPr dirty="0" sz="1550" spc="9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 spc="-10">
                <a:solidFill>
                  <a:srgbClr val="003A5F"/>
                </a:solidFill>
                <a:latin typeface="Verdana"/>
                <a:cs typeface="Verdana"/>
              </a:rPr>
              <a:t>RESEARCH</a:t>
            </a:r>
            <a:endParaRPr sz="1550">
              <a:latin typeface="Verdana"/>
              <a:cs typeface="Verdana"/>
            </a:endParaRPr>
          </a:p>
          <a:p>
            <a:pPr marL="12700" marR="690880">
              <a:lnSpc>
                <a:spcPts val="1730"/>
              </a:lnSpc>
              <a:spcBef>
                <a:spcPts val="409"/>
              </a:spcBef>
            </a:pP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Shared</a:t>
            </a:r>
            <a:r>
              <a:rPr dirty="0" sz="1550" spc="19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knowledge</a:t>
            </a:r>
            <a:r>
              <a:rPr dirty="0" sz="1550" spc="15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and</a:t>
            </a:r>
            <a:r>
              <a:rPr dirty="0" sz="1550" spc="19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Open</a:t>
            </a:r>
            <a:r>
              <a:rPr dirty="0" sz="1550" spc="16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Science</a:t>
            </a:r>
            <a:r>
              <a:rPr dirty="0" sz="1550" spc="15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 spc="-10">
                <a:solidFill>
                  <a:srgbClr val="003A5F"/>
                </a:solidFill>
                <a:latin typeface="Verdana"/>
                <a:cs typeface="Verdana"/>
              </a:rPr>
              <a:t>through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transdisciplinary</a:t>
            </a:r>
            <a:r>
              <a:rPr dirty="0" sz="1550" spc="38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 spc="-10">
                <a:solidFill>
                  <a:srgbClr val="003A5F"/>
                </a:solidFill>
                <a:latin typeface="Verdana"/>
                <a:cs typeface="Verdana"/>
              </a:rPr>
              <a:t>approaches</a:t>
            </a:r>
            <a:endParaRPr sz="15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95"/>
              </a:spcBef>
            </a:pPr>
            <a:endParaRPr sz="15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3rd</a:t>
            </a:r>
            <a:r>
              <a:rPr dirty="0" sz="1550" spc="7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Mission</a:t>
            </a:r>
            <a:r>
              <a:rPr dirty="0" sz="1550" spc="12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–</a:t>
            </a:r>
            <a:r>
              <a:rPr dirty="0" sz="1550" spc="10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INNOVATION</a:t>
            </a:r>
            <a:r>
              <a:rPr dirty="0" sz="1550" spc="15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&amp;</a:t>
            </a:r>
            <a:r>
              <a:rPr dirty="0" sz="1550" spc="10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SOCIAL</a:t>
            </a:r>
            <a:r>
              <a:rPr dirty="0" sz="1550" spc="7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 spc="-10">
                <a:solidFill>
                  <a:srgbClr val="003A5F"/>
                </a:solidFill>
                <a:latin typeface="Verdana"/>
                <a:cs typeface="Verdana"/>
              </a:rPr>
              <a:t>ENGAGEMENT</a:t>
            </a:r>
            <a:endParaRPr sz="15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Social</a:t>
            </a:r>
            <a:r>
              <a:rPr dirty="0" sz="1550" spc="13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engagement</a:t>
            </a:r>
            <a:r>
              <a:rPr dirty="0" sz="1550" spc="18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and</a:t>
            </a:r>
            <a:r>
              <a:rPr dirty="0" sz="1550" spc="20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ethical</a:t>
            </a:r>
            <a:r>
              <a:rPr dirty="0" sz="1550" spc="14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 spc="-10">
                <a:solidFill>
                  <a:srgbClr val="003A5F"/>
                </a:solidFill>
                <a:latin typeface="Verdana"/>
                <a:cs typeface="Verdana"/>
              </a:rPr>
              <a:t>responsibility</a:t>
            </a:r>
            <a:endParaRPr sz="1550">
              <a:latin typeface="Verdana"/>
              <a:cs typeface="Verdana"/>
            </a:endParaRPr>
          </a:p>
          <a:p>
            <a:pPr marL="12700" marR="81280">
              <a:lnSpc>
                <a:spcPts val="1730"/>
              </a:lnSpc>
              <a:spcBef>
                <a:spcPts val="409"/>
              </a:spcBef>
            </a:pP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A</a:t>
            </a:r>
            <a:r>
              <a:rPr dirty="0" sz="1550" spc="14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driving</a:t>
            </a:r>
            <a:r>
              <a:rPr dirty="0" sz="1550" spc="7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force</a:t>
            </a:r>
            <a:r>
              <a:rPr dirty="0" sz="1550" spc="12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for</a:t>
            </a:r>
            <a:r>
              <a:rPr dirty="0" sz="1550" spc="18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social,</a:t>
            </a:r>
            <a:r>
              <a:rPr dirty="0" sz="1550" spc="20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environmental,</a:t>
            </a:r>
            <a:r>
              <a:rPr dirty="0" sz="1550" spc="12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 spc="-10">
                <a:solidFill>
                  <a:srgbClr val="003A5F"/>
                </a:solidFill>
                <a:latin typeface="Verdana"/>
                <a:cs typeface="Verdana"/>
              </a:rPr>
              <a:t>economic,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and</a:t>
            </a:r>
            <a:r>
              <a:rPr dirty="0" sz="1550" spc="15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cultural</a:t>
            </a:r>
            <a:r>
              <a:rPr dirty="0" sz="1550" spc="9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development</a:t>
            </a:r>
            <a:r>
              <a:rPr dirty="0" sz="1550" spc="140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>
                <a:solidFill>
                  <a:srgbClr val="003A5F"/>
                </a:solidFill>
                <a:latin typeface="Verdana"/>
                <a:cs typeface="Verdana"/>
              </a:rPr>
              <a:t>in</a:t>
            </a:r>
            <a:r>
              <a:rPr dirty="0" sz="1550" spc="135">
                <a:solidFill>
                  <a:srgbClr val="003A5F"/>
                </a:solidFill>
                <a:latin typeface="Verdana"/>
                <a:cs typeface="Verdana"/>
              </a:rPr>
              <a:t> </a:t>
            </a:r>
            <a:r>
              <a:rPr dirty="0" sz="1550" spc="-10">
                <a:solidFill>
                  <a:srgbClr val="003A5F"/>
                </a:solidFill>
                <a:latin typeface="Verdana"/>
                <a:cs typeface="Verdana"/>
              </a:rPr>
              <a:t>society</a:t>
            </a:r>
            <a:endParaRPr sz="1550">
              <a:latin typeface="Verdana"/>
              <a:cs typeface="Verdana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57400" y="0"/>
            <a:ext cx="1514475" cy="1790700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57400" y="5067300"/>
            <a:ext cx="1514475" cy="1790700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753100" y="5715000"/>
            <a:ext cx="4781550" cy="495300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219700" y="571500"/>
            <a:ext cx="5838825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91500" y="19048"/>
            <a:ext cx="4000500" cy="683895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9135491" y="5810250"/>
            <a:ext cx="121285" cy="1282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50" spc="-25">
                <a:solidFill>
                  <a:srgbClr val="888888"/>
                </a:solidFill>
                <a:latin typeface="Calibri"/>
                <a:cs typeface="Calibri"/>
              </a:rPr>
              <a:t>35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757426" y="655256"/>
            <a:ext cx="830453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Commission</a:t>
            </a:r>
            <a:r>
              <a:rPr dirty="0" sz="2400" spc="-114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member</a:t>
            </a:r>
            <a:r>
              <a:rPr dirty="0" sz="2400" spc="-4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202020"/>
                </a:solidFill>
                <a:latin typeface="Calibri"/>
                <a:cs typeface="Calibri"/>
              </a:rPr>
              <a:t>Professor</a:t>
            </a:r>
            <a:r>
              <a:rPr dirty="0" sz="2400" spc="-5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António</a:t>
            </a:r>
            <a:r>
              <a:rPr dirty="0" sz="2400" spc="-4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Nóvoa</a:t>
            </a:r>
            <a:r>
              <a:rPr dirty="0" sz="2400" spc="-5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warning</a:t>
            </a:r>
            <a:r>
              <a:rPr dirty="0" sz="2400" spc="-10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202020"/>
                </a:solidFill>
                <a:latin typeface="Calibri"/>
                <a:cs typeface="Calibri"/>
              </a:rPr>
              <a:t>against</a:t>
            </a:r>
            <a:r>
              <a:rPr dirty="0" sz="2400" spc="-12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202020"/>
                </a:solidFill>
                <a:latin typeface="Calibri"/>
                <a:cs typeface="Calibri"/>
              </a:rPr>
              <a:t>the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57426" y="1017269"/>
            <a:ext cx="6066790" cy="3924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400" b="0">
                <a:solidFill>
                  <a:srgbClr val="202020"/>
                </a:solidFill>
                <a:latin typeface="Calibri"/>
                <a:cs typeface="Calibri"/>
              </a:rPr>
              <a:t>dangers</a:t>
            </a:r>
            <a:r>
              <a:rPr dirty="0" sz="2400" spc="-50" b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b="0">
                <a:solidFill>
                  <a:srgbClr val="202020"/>
                </a:solidFill>
                <a:latin typeface="Calibri"/>
                <a:cs typeface="Calibri"/>
              </a:rPr>
              <a:t>of</a:t>
            </a:r>
            <a:r>
              <a:rPr dirty="0" sz="2400" spc="-65" b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10" b="0">
                <a:solidFill>
                  <a:srgbClr val="202020"/>
                </a:solidFill>
                <a:latin typeface="Calibri"/>
                <a:cs typeface="Calibri"/>
              </a:rPr>
              <a:t>commodification</a:t>
            </a:r>
            <a:r>
              <a:rPr dirty="0" sz="2400" spc="-65" b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b="0">
                <a:solidFill>
                  <a:srgbClr val="202020"/>
                </a:solidFill>
                <a:latin typeface="Calibri"/>
                <a:cs typeface="Calibri"/>
              </a:rPr>
              <a:t>and</a:t>
            </a:r>
            <a:r>
              <a:rPr dirty="0" sz="2400" spc="-70" b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10" b="0">
                <a:solidFill>
                  <a:srgbClr val="202020"/>
                </a:solidFill>
                <a:latin typeface="Calibri"/>
                <a:cs typeface="Calibri"/>
              </a:rPr>
              <a:t>standardization.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757426" y="1751711"/>
            <a:ext cx="8708390" cy="441960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“One</a:t>
            </a:r>
            <a:r>
              <a:rPr dirty="0" sz="2400" spc="-5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of</a:t>
            </a:r>
            <a:r>
              <a:rPr dirty="0" sz="2400" spc="-4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the</a:t>
            </a:r>
            <a:r>
              <a:rPr dirty="0" sz="2400" spc="1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most</a:t>
            </a:r>
            <a:r>
              <a:rPr dirty="0" sz="2400" spc="-4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damaging</a:t>
            </a:r>
            <a:r>
              <a:rPr dirty="0" sz="2400" spc="-6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trends</a:t>
            </a:r>
            <a:r>
              <a:rPr dirty="0" sz="2400" spc="-2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of</a:t>
            </a:r>
            <a:r>
              <a:rPr dirty="0" sz="2400" spc="-4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202020"/>
                </a:solidFill>
                <a:latin typeface="Calibri"/>
                <a:cs typeface="Calibri"/>
              </a:rPr>
              <a:t>recent</a:t>
            </a:r>
            <a:r>
              <a:rPr dirty="0" sz="2400" spc="-10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decades</a:t>
            </a:r>
            <a:r>
              <a:rPr dirty="0" sz="2400" spc="-9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is</a:t>
            </a:r>
            <a:r>
              <a:rPr dirty="0" sz="2400" spc="-9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the</a:t>
            </a:r>
            <a:r>
              <a:rPr dirty="0" sz="2400" spc="-5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idea</a:t>
            </a:r>
            <a:r>
              <a:rPr dirty="0" sz="2400" spc="-1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202020"/>
                </a:solidFill>
                <a:latin typeface="Calibri"/>
                <a:cs typeface="Calibri"/>
              </a:rPr>
              <a:t>that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there</a:t>
            </a:r>
            <a:r>
              <a:rPr dirty="0" sz="2400" spc="-6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is</a:t>
            </a:r>
            <a:r>
              <a:rPr dirty="0" sz="2400" spc="-10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a</a:t>
            </a:r>
            <a:r>
              <a:rPr dirty="0" sz="2400" spc="-2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single</a:t>
            </a:r>
            <a:r>
              <a:rPr dirty="0" sz="2400" spc="-6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202020"/>
                </a:solidFill>
                <a:latin typeface="Calibri"/>
                <a:cs typeface="Calibri"/>
              </a:rPr>
              <a:t>university</a:t>
            </a:r>
            <a:r>
              <a:rPr dirty="0" sz="2400" spc="-4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model</a:t>
            </a:r>
            <a:r>
              <a:rPr dirty="0" sz="2400" spc="-2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induced</a:t>
            </a:r>
            <a:r>
              <a:rPr dirty="0" sz="2400" spc="-5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by</a:t>
            </a:r>
            <a:r>
              <a:rPr dirty="0" sz="2400" spc="-10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uniform</a:t>
            </a:r>
            <a:r>
              <a:rPr dirty="0" sz="2400" spc="-10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rankings</a:t>
            </a:r>
            <a:r>
              <a:rPr dirty="0" sz="2400" spc="-10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that</a:t>
            </a:r>
            <a:r>
              <a:rPr dirty="0" sz="2400" spc="-4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202020"/>
                </a:solidFill>
                <a:latin typeface="Calibri"/>
                <a:cs typeface="Calibri"/>
              </a:rPr>
              <a:t>all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should</a:t>
            </a:r>
            <a:r>
              <a:rPr dirty="0" sz="2400" spc="-7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seek</a:t>
            </a:r>
            <a:r>
              <a:rPr dirty="0" sz="2400" spc="-4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to</a:t>
            </a:r>
            <a:r>
              <a:rPr dirty="0" sz="2400" spc="-7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emulate.</a:t>
            </a:r>
            <a:r>
              <a:rPr dirty="0" sz="2400" spc="-8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202020"/>
                </a:solidFill>
                <a:latin typeface="Calibri"/>
                <a:cs typeface="Calibri"/>
              </a:rPr>
              <a:t>Universities</a:t>
            </a:r>
            <a:r>
              <a:rPr dirty="0" sz="2400" spc="-4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need</a:t>
            </a:r>
            <a:r>
              <a:rPr dirty="0" sz="2400" spc="-6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to</a:t>
            </a:r>
            <a:r>
              <a:rPr dirty="0" sz="2400" spc="-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202020"/>
                </a:solidFill>
                <a:latin typeface="Calibri"/>
                <a:cs typeface="Calibri"/>
              </a:rPr>
              <a:t>develop</a:t>
            </a:r>
            <a:r>
              <a:rPr dirty="0" sz="2400" spc="-25" b="1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202020"/>
                </a:solidFill>
                <a:latin typeface="Calibri"/>
                <a:cs typeface="Calibri"/>
              </a:rPr>
              <a:t>their</a:t>
            </a:r>
            <a:r>
              <a:rPr dirty="0" sz="2400" spc="-100" b="1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202020"/>
                </a:solidFill>
                <a:latin typeface="Calibri"/>
                <a:cs typeface="Calibri"/>
              </a:rPr>
              <a:t>own </a:t>
            </a:r>
            <a:r>
              <a:rPr dirty="0" sz="2400" b="1">
                <a:solidFill>
                  <a:srgbClr val="202020"/>
                </a:solidFill>
                <a:latin typeface="Calibri"/>
                <a:cs typeface="Calibri"/>
              </a:rPr>
              <a:t>projects</a:t>
            </a:r>
            <a:r>
              <a:rPr dirty="0" sz="2400" spc="-55" b="1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202020"/>
                </a:solidFill>
                <a:latin typeface="Calibri"/>
                <a:cs typeface="Calibri"/>
              </a:rPr>
              <a:t>based</a:t>
            </a:r>
            <a:r>
              <a:rPr dirty="0" sz="2400" spc="-75" b="1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202020"/>
                </a:solidFill>
                <a:latin typeface="Calibri"/>
                <a:cs typeface="Calibri"/>
              </a:rPr>
              <a:t>on</a:t>
            </a:r>
            <a:r>
              <a:rPr dirty="0" sz="2400" spc="-70" b="1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202020"/>
                </a:solidFill>
                <a:latin typeface="Calibri"/>
                <a:cs typeface="Calibri"/>
              </a:rPr>
              <a:t>their</a:t>
            </a:r>
            <a:r>
              <a:rPr dirty="0" sz="2400" spc="-25" b="1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202020"/>
                </a:solidFill>
                <a:latin typeface="Calibri"/>
                <a:cs typeface="Calibri"/>
              </a:rPr>
              <a:t>histories, </a:t>
            </a:r>
            <a:r>
              <a:rPr dirty="0" sz="2400" b="1">
                <a:solidFill>
                  <a:srgbClr val="202020"/>
                </a:solidFill>
                <a:latin typeface="Calibri"/>
                <a:cs typeface="Calibri"/>
              </a:rPr>
              <a:t>roots</a:t>
            </a:r>
            <a:r>
              <a:rPr dirty="0" sz="2400" spc="-50" b="1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202020"/>
                </a:solidFill>
                <a:latin typeface="Calibri"/>
                <a:cs typeface="Calibri"/>
              </a:rPr>
              <a:t>and</a:t>
            </a:r>
            <a:r>
              <a:rPr dirty="0" sz="2400" spc="-10" b="1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202020"/>
                </a:solidFill>
                <a:latin typeface="Calibri"/>
                <a:cs typeface="Calibri"/>
              </a:rPr>
              <a:t>missions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.</a:t>
            </a:r>
            <a:r>
              <a:rPr dirty="0" sz="2400" spc="-6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202020"/>
                </a:solidFill>
                <a:latin typeface="Calibri"/>
                <a:cs typeface="Calibri"/>
              </a:rPr>
              <a:t>Global standardization</a:t>
            </a:r>
            <a:r>
              <a:rPr dirty="0" sz="2400" spc="-6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does</a:t>
            </a:r>
            <a:r>
              <a:rPr dirty="0" sz="2400" spc="-4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not</a:t>
            </a:r>
            <a:r>
              <a:rPr dirty="0" sz="2400" spc="-12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serve</a:t>
            </a:r>
            <a:r>
              <a:rPr dirty="0" sz="2400" spc="-6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the</a:t>
            </a:r>
            <a:r>
              <a:rPr dirty="0" sz="2400" spc="-6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202020"/>
                </a:solidFill>
                <a:latin typeface="Calibri"/>
                <a:cs typeface="Calibri"/>
              </a:rPr>
              <a:t>internationalization</a:t>
            </a:r>
            <a:r>
              <a:rPr dirty="0" sz="2400" spc="-6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of</a:t>
            </a:r>
            <a:r>
              <a:rPr dirty="0" sz="2400" spc="-5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202020"/>
                </a:solidFill>
                <a:latin typeface="Calibri"/>
                <a:cs typeface="Calibri"/>
              </a:rPr>
              <a:t>cooperation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and</a:t>
            </a:r>
            <a:r>
              <a:rPr dirty="0" sz="2400" spc="-5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opportunities</a:t>
            </a:r>
            <a:r>
              <a:rPr dirty="0" sz="2400" spc="-2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for</a:t>
            </a:r>
            <a:r>
              <a:rPr dirty="0" sz="2400" spc="-7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the</a:t>
            </a:r>
            <a:r>
              <a:rPr dirty="0" sz="2400" spc="-5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mobility</a:t>
            </a:r>
            <a:r>
              <a:rPr dirty="0" sz="2400" spc="-10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of</a:t>
            </a:r>
            <a:r>
              <a:rPr dirty="0" sz="2400" spc="-4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all</a:t>
            </a:r>
            <a:r>
              <a:rPr dirty="0" sz="2400" spc="-8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students</a:t>
            </a:r>
            <a:r>
              <a:rPr dirty="0" sz="2400" spc="-3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and</a:t>
            </a:r>
            <a:r>
              <a:rPr dirty="0" sz="2400" spc="-5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202020"/>
                </a:solidFill>
                <a:latin typeface="Calibri"/>
                <a:cs typeface="Calibri"/>
              </a:rPr>
              <a:t>teachers</a:t>
            </a:r>
            <a:r>
              <a:rPr dirty="0" sz="2400" spc="-9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and</a:t>
            </a:r>
            <a:r>
              <a:rPr dirty="0" sz="2400" spc="-5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202020"/>
                </a:solidFill>
                <a:latin typeface="Calibri"/>
                <a:cs typeface="Calibri"/>
              </a:rPr>
              <a:t>the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purpose</a:t>
            </a:r>
            <a:r>
              <a:rPr dirty="0" sz="2400" spc="-4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of</a:t>
            </a:r>
            <a:r>
              <a:rPr dirty="0" sz="2400" spc="-2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02020"/>
                </a:solidFill>
                <a:latin typeface="Calibri"/>
                <a:cs typeface="Calibri"/>
              </a:rPr>
              <a:t>a </a:t>
            </a:r>
            <a:r>
              <a:rPr dirty="0" sz="2400" spc="-20">
                <a:solidFill>
                  <a:srgbClr val="202020"/>
                </a:solidFill>
                <a:latin typeface="Calibri"/>
                <a:cs typeface="Calibri"/>
              </a:rPr>
              <a:t>multicentered</a:t>
            </a:r>
            <a:r>
              <a:rPr dirty="0" sz="2400" spc="-25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202020"/>
                </a:solidFill>
                <a:latin typeface="Calibri"/>
                <a:cs typeface="Calibri"/>
              </a:rPr>
              <a:t>world.”</a:t>
            </a:r>
            <a:endParaRPr sz="2400">
              <a:latin typeface="Calibri"/>
              <a:cs typeface="Calibri"/>
            </a:endParaRPr>
          </a:p>
          <a:p>
            <a:pPr marL="12700" marR="655955">
              <a:lnSpc>
                <a:spcPct val="100699"/>
              </a:lnSpc>
              <a:spcBef>
                <a:spcPts val="2755"/>
              </a:spcBef>
            </a:pPr>
            <a:r>
              <a:rPr dirty="0" sz="3200" spc="-10">
                <a:solidFill>
                  <a:srgbClr val="FF0000"/>
                </a:solidFill>
                <a:latin typeface="Calibri"/>
                <a:cs typeface="Calibri"/>
              </a:rPr>
              <a:t>“Universities</a:t>
            </a:r>
            <a:r>
              <a:rPr dirty="0" sz="3200" spc="-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must</a:t>
            </a:r>
            <a:r>
              <a:rPr dirty="0" sz="3200" spc="-7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be</a:t>
            </a:r>
            <a:r>
              <a:rPr dirty="0" sz="3200" spc="-3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-20" b="1">
                <a:solidFill>
                  <a:srgbClr val="FF0000"/>
                </a:solidFill>
                <a:latin typeface="Calibri"/>
                <a:cs typeface="Calibri"/>
              </a:rPr>
              <a:t>ecosystems</a:t>
            </a:r>
            <a:r>
              <a:rPr dirty="0" sz="3200" spc="-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FF0000"/>
                </a:solidFill>
                <a:latin typeface="Calibri"/>
                <a:cs typeface="Calibri"/>
              </a:rPr>
              <a:t>for</a:t>
            </a:r>
            <a:r>
              <a:rPr dirty="0" sz="3200" spc="-7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-10" b="1">
                <a:solidFill>
                  <a:srgbClr val="FF0000"/>
                </a:solidFill>
                <a:latin typeface="Calibri"/>
                <a:cs typeface="Calibri"/>
              </a:rPr>
              <a:t>innovation </a:t>
            </a:r>
            <a:r>
              <a:rPr dirty="0" sz="3200" b="1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dirty="0" sz="3200" spc="-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FF0000"/>
                </a:solidFill>
                <a:latin typeface="Calibri"/>
                <a:cs typeface="Calibri"/>
              </a:rPr>
              <a:t>citizenship</a:t>
            </a:r>
            <a:r>
              <a:rPr dirty="0" sz="3200" spc="-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-20" b="1">
                <a:solidFill>
                  <a:srgbClr val="FF0000"/>
                </a:solidFill>
                <a:latin typeface="Calibri"/>
                <a:cs typeface="Calibri"/>
              </a:rPr>
              <a:t>interlinked</a:t>
            </a:r>
            <a:r>
              <a:rPr dirty="0" sz="3200" spc="-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FF0000"/>
                </a:solidFill>
                <a:latin typeface="Calibri"/>
                <a:cs typeface="Calibri"/>
              </a:rPr>
              <a:t>with</a:t>
            </a:r>
            <a:r>
              <a:rPr dirty="0" sz="3200" spc="-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FF0000"/>
                </a:solidFill>
                <a:latin typeface="Calibri"/>
                <a:cs typeface="Calibri"/>
              </a:rPr>
              <a:t>cities</a:t>
            </a:r>
            <a:r>
              <a:rPr dirty="0" sz="3200" spc="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-25">
                <a:solidFill>
                  <a:srgbClr val="FF0000"/>
                </a:solidFill>
                <a:latin typeface="Calibri"/>
                <a:cs typeface="Calibri"/>
              </a:rPr>
              <a:t>and </a:t>
            </a:r>
            <a:r>
              <a:rPr dirty="0" sz="3200" spc="-10">
                <a:solidFill>
                  <a:srgbClr val="FF0000"/>
                </a:solidFill>
                <a:latin typeface="Calibri"/>
                <a:cs typeface="Calibri"/>
              </a:rPr>
              <a:t>democratic</a:t>
            </a:r>
            <a:r>
              <a:rPr dirty="0" sz="3200" spc="-13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FF0000"/>
                </a:solidFill>
                <a:latin typeface="Calibri"/>
                <a:cs typeface="Calibri"/>
              </a:rPr>
              <a:t>participation.”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82350" y="371475"/>
            <a:ext cx="542925" cy="6667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3"/>
            <a:ext cx="12192000" cy="6858000"/>
            <a:chOff x="0" y="-3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6450" y="5848349"/>
              <a:ext cx="476250" cy="59055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7025" y="6057899"/>
              <a:ext cx="1181100" cy="29527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23865" y="-3"/>
              <a:ext cx="7768134" cy="6840187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1016952" y="4776787"/>
            <a:ext cx="5396865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-140" b="1">
                <a:solidFill>
                  <a:srgbClr val="FFFFFF"/>
                </a:solidFill>
                <a:latin typeface="Verdana"/>
                <a:cs typeface="Verdana"/>
              </a:rPr>
              <a:t>Final</a:t>
            </a:r>
            <a:r>
              <a:rPr dirty="0" sz="4800" spc="-28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4800" spc="-130" b="1">
                <a:solidFill>
                  <a:srgbClr val="FFFFFF"/>
                </a:solidFill>
                <a:latin typeface="Verdana"/>
                <a:cs typeface="Verdana"/>
              </a:rPr>
              <a:t>Reflections</a:t>
            </a:r>
            <a:endParaRPr sz="4800">
              <a:latin typeface="Verdana"/>
              <a:cs typeface="Verdana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0" y="-3"/>
            <a:ext cx="12192000" cy="6858000"/>
            <a:chOff x="0" y="-3"/>
            <a:chExt cx="12192000" cy="6858000"/>
          </a:xfrm>
        </p:grpSpPr>
        <p:sp>
          <p:nvSpPr>
            <p:cNvPr id="9" name="object 9" descr=""/>
            <p:cNvSpPr/>
            <p:nvPr/>
          </p:nvSpPr>
          <p:spPr>
            <a:xfrm>
              <a:off x="10453916" y="413359"/>
              <a:ext cx="291465" cy="166370"/>
            </a:xfrm>
            <a:custGeom>
              <a:avLst/>
              <a:gdLst/>
              <a:ahLst/>
              <a:cxnLst/>
              <a:rect l="l" t="t" r="r" b="b"/>
              <a:pathLst>
                <a:path w="291465" h="166370">
                  <a:moveTo>
                    <a:pt x="140093" y="0"/>
                  </a:moveTo>
                  <a:lnTo>
                    <a:pt x="0" y="0"/>
                  </a:lnTo>
                  <a:lnTo>
                    <a:pt x="0" y="33985"/>
                  </a:lnTo>
                  <a:lnTo>
                    <a:pt x="51447" y="33985"/>
                  </a:lnTo>
                  <a:lnTo>
                    <a:pt x="51447" y="166192"/>
                  </a:lnTo>
                  <a:lnTo>
                    <a:pt x="88646" y="166192"/>
                  </a:lnTo>
                  <a:lnTo>
                    <a:pt x="88646" y="33985"/>
                  </a:lnTo>
                  <a:lnTo>
                    <a:pt x="140093" y="33985"/>
                  </a:lnTo>
                  <a:lnTo>
                    <a:pt x="140093" y="0"/>
                  </a:lnTo>
                  <a:close/>
                </a:path>
                <a:path w="291465" h="166370">
                  <a:moveTo>
                    <a:pt x="291299" y="133451"/>
                  </a:moveTo>
                  <a:lnTo>
                    <a:pt x="199504" y="133451"/>
                  </a:lnTo>
                  <a:lnTo>
                    <a:pt x="199504" y="98209"/>
                  </a:lnTo>
                  <a:lnTo>
                    <a:pt x="279209" y="98209"/>
                  </a:lnTo>
                  <a:lnTo>
                    <a:pt x="279209" y="66725"/>
                  </a:lnTo>
                  <a:lnTo>
                    <a:pt x="199504" y="66725"/>
                  </a:lnTo>
                  <a:lnTo>
                    <a:pt x="199504" y="32727"/>
                  </a:lnTo>
                  <a:lnTo>
                    <a:pt x="290080" y="32727"/>
                  </a:lnTo>
                  <a:lnTo>
                    <a:pt x="290080" y="0"/>
                  </a:lnTo>
                  <a:lnTo>
                    <a:pt x="162547" y="0"/>
                  </a:lnTo>
                  <a:lnTo>
                    <a:pt x="162547" y="32727"/>
                  </a:lnTo>
                  <a:lnTo>
                    <a:pt x="162547" y="66725"/>
                  </a:lnTo>
                  <a:lnTo>
                    <a:pt x="162547" y="98209"/>
                  </a:lnTo>
                  <a:lnTo>
                    <a:pt x="162547" y="133451"/>
                  </a:lnTo>
                  <a:lnTo>
                    <a:pt x="162547" y="166192"/>
                  </a:lnTo>
                  <a:lnTo>
                    <a:pt x="291299" y="166192"/>
                  </a:lnTo>
                  <a:lnTo>
                    <a:pt x="291299" y="13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64771" y="410457"/>
              <a:ext cx="156048" cy="17191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44408" y="413292"/>
              <a:ext cx="150270" cy="16620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21727" y="410457"/>
              <a:ext cx="179686" cy="171873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328433" y="413292"/>
              <a:ext cx="299985" cy="168805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52826" y="410457"/>
              <a:ext cx="156048" cy="171912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0384571" y="353468"/>
              <a:ext cx="235585" cy="274320"/>
            </a:xfrm>
            <a:custGeom>
              <a:avLst/>
              <a:gdLst/>
              <a:ahLst/>
              <a:cxnLst/>
              <a:rect l="l" t="t" r="r" b="b"/>
              <a:pathLst>
                <a:path w="235584" h="274320">
                  <a:moveTo>
                    <a:pt x="139516" y="0"/>
                  </a:moveTo>
                  <a:lnTo>
                    <a:pt x="95468" y="7002"/>
                  </a:lnTo>
                  <a:lnTo>
                    <a:pt x="57175" y="26492"/>
                  </a:lnTo>
                  <a:lnTo>
                    <a:pt x="26955" y="56193"/>
                  </a:lnTo>
                  <a:lnTo>
                    <a:pt x="7124" y="93830"/>
                  </a:lnTo>
                  <a:lnTo>
                    <a:pt x="0" y="137126"/>
                  </a:lnTo>
                  <a:lnTo>
                    <a:pt x="7125" y="180423"/>
                  </a:lnTo>
                  <a:lnTo>
                    <a:pt x="26956" y="218063"/>
                  </a:lnTo>
                  <a:lnTo>
                    <a:pt x="57176" y="247767"/>
                  </a:lnTo>
                  <a:lnTo>
                    <a:pt x="95468" y="267260"/>
                  </a:lnTo>
                  <a:lnTo>
                    <a:pt x="139517" y="274263"/>
                  </a:lnTo>
                  <a:lnTo>
                    <a:pt x="162444" y="272440"/>
                  </a:lnTo>
                  <a:lnTo>
                    <a:pt x="205236" y="258158"/>
                  </a:lnTo>
                  <a:lnTo>
                    <a:pt x="226816" y="241682"/>
                  </a:lnTo>
                  <a:lnTo>
                    <a:pt x="223813" y="237875"/>
                  </a:lnTo>
                  <a:lnTo>
                    <a:pt x="221027" y="237527"/>
                  </a:lnTo>
                  <a:lnTo>
                    <a:pt x="219090" y="238982"/>
                  </a:lnTo>
                  <a:lnTo>
                    <a:pt x="201047" y="250460"/>
                  </a:lnTo>
                  <a:lnTo>
                    <a:pt x="181585" y="258775"/>
                  </a:lnTo>
                  <a:lnTo>
                    <a:pt x="160982" y="263833"/>
                  </a:lnTo>
                  <a:lnTo>
                    <a:pt x="139517" y="265540"/>
                  </a:lnTo>
                  <a:lnTo>
                    <a:pt x="88711" y="255434"/>
                  </a:lnTo>
                  <a:lnTo>
                    <a:pt x="47180" y="227888"/>
                  </a:lnTo>
                  <a:lnTo>
                    <a:pt x="19156" y="187065"/>
                  </a:lnTo>
                  <a:lnTo>
                    <a:pt x="8874" y="137126"/>
                  </a:lnTo>
                  <a:lnTo>
                    <a:pt x="19155" y="87187"/>
                  </a:lnTo>
                  <a:lnTo>
                    <a:pt x="47177" y="46362"/>
                  </a:lnTo>
                  <a:lnTo>
                    <a:pt x="88703" y="18809"/>
                  </a:lnTo>
                  <a:lnTo>
                    <a:pt x="139498" y="8688"/>
                  </a:lnTo>
                  <a:lnTo>
                    <a:pt x="163539" y="10870"/>
                  </a:lnTo>
                  <a:lnTo>
                    <a:pt x="186536" y="17277"/>
                  </a:lnTo>
                  <a:lnTo>
                    <a:pt x="207948" y="27706"/>
                  </a:lnTo>
                  <a:lnTo>
                    <a:pt x="227232" y="41951"/>
                  </a:lnTo>
                  <a:lnTo>
                    <a:pt x="229050" y="43583"/>
                  </a:lnTo>
                  <a:lnTo>
                    <a:pt x="231855" y="43448"/>
                  </a:lnTo>
                  <a:lnTo>
                    <a:pt x="235156" y="39874"/>
                  </a:lnTo>
                  <a:lnTo>
                    <a:pt x="235019" y="37114"/>
                  </a:lnTo>
                  <a:lnTo>
                    <a:pt x="233201" y="35501"/>
                  </a:lnTo>
                  <a:lnTo>
                    <a:pt x="212606" y="20294"/>
                  </a:lnTo>
                  <a:lnTo>
                    <a:pt x="189745" y="9164"/>
                  </a:lnTo>
                  <a:lnTo>
                    <a:pt x="165192" y="2327"/>
                  </a:lnTo>
                  <a:lnTo>
                    <a:pt x="1395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96250" y="-3"/>
              <a:ext cx="4095750" cy="685800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6753224"/>
              <a:ext cx="12191999" cy="1047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6675" y="1285875"/>
              <a:ext cx="7791450" cy="43815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0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-10"/>
              <a:t>People</a:t>
            </a:r>
          </a:p>
          <a:p>
            <a:pPr marL="12700">
              <a:lnSpc>
                <a:spcPct val="100000"/>
              </a:lnSpc>
              <a:spcBef>
                <a:spcPts val="3735"/>
              </a:spcBef>
            </a:pPr>
            <a:r>
              <a:rPr dirty="0" spc="-10"/>
              <a:t>Purpose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1668526" y="3749992"/>
            <a:ext cx="5640070" cy="3346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b="1">
                <a:solidFill>
                  <a:srgbClr val="00C0F3"/>
                </a:solidFill>
                <a:latin typeface="Verdana"/>
                <a:cs typeface="Verdana"/>
              </a:rPr>
              <a:t>(Mission, Vision</a:t>
            </a:r>
            <a:r>
              <a:rPr dirty="0" sz="2000" spc="-35" b="1">
                <a:solidFill>
                  <a:srgbClr val="00C0F3"/>
                </a:solidFill>
                <a:latin typeface="Verdana"/>
                <a:cs typeface="Verdana"/>
              </a:rPr>
              <a:t> </a:t>
            </a:r>
            <a:r>
              <a:rPr dirty="0" sz="2000" b="1">
                <a:solidFill>
                  <a:srgbClr val="00C0F3"/>
                </a:solidFill>
                <a:latin typeface="Verdana"/>
                <a:cs typeface="Verdana"/>
              </a:rPr>
              <a:t>for</a:t>
            </a:r>
            <a:r>
              <a:rPr dirty="0" sz="2000" spc="-45" b="1">
                <a:solidFill>
                  <a:srgbClr val="00C0F3"/>
                </a:solidFill>
                <a:latin typeface="Verdana"/>
                <a:cs typeface="Verdana"/>
              </a:rPr>
              <a:t> </a:t>
            </a:r>
            <a:r>
              <a:rPr dirty="0" sz="2000" b="1">
                <a:solidFill>
                  <a:srgbClr val="00C0F3"/>
                </a:solidFill>
                <a:latin typeface="Verdana"/>
                <a:cs typeface="Verdana"/>
              </a:rPr>
              <a:t>the</a:t>
            </a:r>
            <a:r>
              <a:rPr dirty="0" sz="2000" spc="-10" b="1">
                <a:solidFill>
                  <a:srgbClr val="00C0F3"/>
                </a:solidFill>
                <a:latin typeface="Verdana"/>
                <a:cs typeface="Verdana"/>
              </a:rPr>
              <a:t> </a:t>
            </a:r>
            <a:r>
              <a:rPr dirty="0" sz="2000" b="1">
                <a:solidFill>
                  <a:srgbClr val="00C0F3"/>
                </a:solidFill>
                <a:latin typeface="Verdana"/>
                <a:cs typeface="Verdana"/>
              </a:rPr>
              <a:t>Future,</a:t>
            </a:r>
            <a:r>
              <a:rPr dirty="0" sz="2000" spc="-50" b="1">
                <a:solidFill>
                  <a:srgbClr val="00C0F3"/>
                </a:solidFill>
                <a:latin typeface="Verdana"/>
                <a:cs typeface="Verdana"/>
              </a:rPr>
              <a:t> </a:t>
            </a:r>
            <a:r>
              <a:rPr dirty="0" sz="2000" spc="-10" b="1">
                <a:solidFill>
                  <a:srgbClr val="00C0F3"/>
                </a:solidFill>
                <a:latin typeface="Verdana"/>
                <a:cs typeface="Verdana"/>
              </a:rPr>
              <a:t>Values)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668526" y="4445952"/>
            <a:ext cx="3477895" cy="7010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400" spc="-10" b="1">
                <a:solidFill>
                  <a:srgbClr val="00C0F3"/>
                </a:solidFill>
                <a:latin typeface="Verdana"/>
                <a:cs typeface="Verdana"/>
              </a:rPr>
              <a:t>Leadership</a:t>
            </a:r>
            <a:endParaRPr sz="4400">
              <a:latin typeface="Verdana"/>
              <a:cs typeface="Verdana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5543550" y="371475"/>
            <a:ext cx="6181725" cy="3057525"/>
            <a:chOff x="5543550" y="371475"/>
            <a:chExt cx="6181725" cy="305752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3550" y="485775"/>
              <a:ext cx="2228850" cy="29432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82350" y="371475"/>
              <a:ext cx="542925" cy="6667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400" y="2114550"/>
              <a:ext cx="4667250" cy="26289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1314450"/>
              <a:ext cx="6838950" cy="4229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82350" y="371475"/>
              <a:ext cx="542925" cy="666750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8486775" y="2705100"/>
            <a:ext cx="2505075" cy="2038350"/>
          </a:xfrm>
          <a:prstGeom prst="rect">
            <a:avLst/>
          </a:prstGeom>
          <a:solidFill>
            <a:srgbClr val="050909"/>
          </a:solidFill>
        </p:spPr>
        <p:txBody>
          <a:bodyPr wrap="square" lIns="0" tIns="53340" rIns="0" bIns="0" rtlCol="0" vert="horz">
            <a:spAutoFit/>
          </a:bodyPr>
          <a:lstStyle/>
          <a:p>
            <a:pPr algn="ctr" marL="140970" marR="114300" indent="2540">
              <a:lnSpc>
                <a:spcPct val="100299"/>
              </a:lnSpc>
              <a:spcBef>
                <a:spcPts val="420"/>
              </a:spcBef>
            </a:pP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“We</a:t>
            </a:r>
            <a:r>
              <a:rPr dirty="0" sz="18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must</a:t>
            </a:r>
            <a:r>
              <a:rPr dirty="0" sz="18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listen</a:t>
            </a:r>
            <a:r>
              <a:rPr dirty="0" sz="1800" spc="-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Verdana"/>
                <a:cs typeface="Verdana"/>
              </a:rPr>
              <a:t>to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dirty="0" sz="18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future,</a:t>
            </a:r>
            <a:r>
              <a:rPr dirty="0" sz="18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which</a:t>
            </a:r>
            <a:r>
              <a:rPr dirty="0" sz="18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Verdana"/>
                <a:cs typeface="Verdana"/>
              </a:rPr>
              <a:t>is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already</a:t>
            </a:r>
            <a:r>
              <a:rPr dirty="0" sz="1800" spc="-5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Verdana"/>
                <a:cs typeface="Verdana"/>
              </a:rPr>
              <a:t>here,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because</a:t>
            </a:r>
            <a:r>
              <a:rPr dirty="0" sz="1800" spc="-5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as</a:t>
            </a:r>
            <a:r>
              <a:rPr dirty="0" sz="18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Verdana"/>
                <a:cs typeface="Verdana"/>
              </a:rPr>
              <a:t>Saint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Augustine</a:t>
            </a:r>
            <a:r>
              <a:rPr dirty="0" sz="18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Verdana"/>
                <a:cs typeface="Verdana"/>
              </a:rPr>
              <a:t>says,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there</a:t>
            </a:r>
            <a:r>
              <a:rPr dirty="0" sz="18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dirty="0" sz="18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800" spc="-10">
                <a:solidFill>
                  <a:srgbClr val="FFFFFF"/>
                </a:solidFill>
                <a:latin typeface="Verdana"/>
                <a:cs typeface="Verdana"/>
              </a:rPr>
              <a:t> presente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dirty="0" sz="18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dirty="0" sz="18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Verdana"/>
                <a:cs typeface="Verdana"/>
              </a:rPr>
              <a:t>future.”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810625" y="4838700"/>
            <a:ext cx="1933575" cy="304800"/>
          </a:xfrm>
          <a:prstGeom prst="rect">
            <a:avLst/>
          </a:prstGeom>
          <a:solidFill>
            <a:srgbClr val="030405"/>
          </a:solidFill>
        </p:spPr>
        <p:txBody>
          <a:bodyPr wrap="square" lIns="0" tIns="33020" rIns="0" bIns="0" rtlCol="0" vert="horz">
            <a:spAutoFit/>
          </a:bodyPr>
          <a:lstStyle/>
          <a:p>
            <a:pPr marL="93345">
              <a:lnSpc>
                <a:spcPct val="100000"/>
              </a:lnSpc>
              <a:spcBef>
                <a:spcPts val="26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Cardinal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José</a:t>
            </a:r>
            <a:r>
              <a:rPr dirty="0" sz="14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Tolentino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9775" y="2428875"/>
              <a:ext cx="8172450" cy="4086225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2289810" y="353949"/>
            <a:ext cx="7992109" cy="1986914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32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approach</a:t>
            </a:r>
            <a:r>
              <a:rPr dirty="0" sz="32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grounded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32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global </a:t>
            </a:r>
            <a:r>
              <a:rPr dirty="0" sz="3200" spc="-10" b="1">
                <a:solidFill>
                  <a:srgbClr val="FFFFFF"/>
                </a:solidFill>
                <a:latin typeface="Arial"/>
                <a:cs typeface="Arial"/>
              </a:rPr>
              <a:t>values...</a:t>
            </a:r>
            <a:endParaRPr sz="3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  <a:tabLst>
                <a:tab pos="1330960" algn="l"/>
                <a:tab pos="3813810" algn="l"/>
              </a:tabLst>
            </a:pP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Love</a:t>
            </a:r>
            <a:r>
              <a:rPr dirty="0" sz="320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200" spc="-5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dirty="0" sz="3200" spc="-10">
                <a:solidFill>
                  <a:srgbClr val="FFFFFF"/>
                </a:solidFill>
                <a:latin typeface="Arial MT"/>
                <a:cs typeface="Arial MT"/>
              </a:rPr>
              <a:t>Compassion</a:t>
            </a: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	/</a:t>
            </a:r>
            <a:r>
              <a:rPr dirty="0" sz="3200" spc="-10">
                <a:solidFill>
                  <a:srgbClr val="FFFFFF"/>
                </a:solidFill>
                <a:latin typeface="Arial MT"/>
                <a:cs typeface="Arial MT"/>
              </a:rPr>
              <a:t> Solidarity</a:t>
            </a:r>
            <a:endParaRPr sz="3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32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Social</a:t>
            </a:r>
            <a:r>
              <a:rPr dirty="0" sz="320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dirty="0" sz="3200" spc="-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Environmental</a:t>
            </a:r>
            <a:r>
              <a:rPr dirty="0" sz="3200" spc="-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 MT"/>
                <a:cs typeface="Arial MT"/>
              </a:rPr>
              <a:t>Responsibility</a:t>
            </a:r>
            <a:endParaRPr sz="32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82350" y="371475"/>
            <a:ext cx="542925" cy="666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3"/>
            <a:ext cx="12192000" cy="6858000"/>
            <a:chOff x="0" y="-3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"/>
              <a:ext cx="7896224" cy="6858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81750" y="1181138"/>
              <a:ext cx="1790700" cy="97163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4456" y="1506600"/>
              <a:ext cx="1117346" cy="29413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48575" y="1162088"/>
              <a:ext cx="2943225" cy="99068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72552" y="1492250"/>
              <a:ext cx="2270379" cy="308483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81750" y="1581188"/>
              <a:ext cx="2190750" cy="99068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04456" y="1911350"/>
              <a:ext cx="1519427" cy="308483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20050" y="1581188"/>
              <a:ext cx="1038225" cy="99068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46820" y="1909698"/>
              <a:ext cx="359409" cy="31013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81750" y="2028863"/>
              <a:ext cx="2657475" cy="97163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04456" y="2354326"/>
              <a:ext cx="1986279" cy="294132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505825" y="2009813"/>
              <a:ext cx="1028788" cy="99068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829420" y="2338323"/>
              <a:ext cx="359536" cy="310134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91600" y="2009813"/>
              <a:ext cx="1828800" cy="106688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317228" y="2339975"/>
              <a:ext cx="1148715" cy="384175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81750" y="2447925"/>
              <a:ext cx="2390775" cy="981075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04456" y="2769489"/>
              <a:ext cx="1717802" cy="307594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/>
          <p:nvPr/>
        </p:nvSpPr>
        <p:spPr>
          <a:xfrm>
            <a:off x="6659244" y="3334067"/>
            <a:ext cx="3796665" cy="21717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85"/>
              </a:spcBef>
            </a:pP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55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Network</a:t>
            </a:r>
            <a:r>
              <a:rPr dirty="0" sz="155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includes</a:t>
            </a:r>
            <a:r>
              <a:rPr dirty="0" sz="155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b="1">
                <a:solidFill>
                  <a:srgbClr val="00C0F3"/>
                </a:solidFill>
                <a:latin typeface="Calibri"/>
                <a:cs typeface="Calibri"/>
              </a:rPr>
              <a:t>27</a:t>
            </a:r>
            <a:r>
              <a:rPr dirty="0" sz="1550" spc="125" b="1">
                <a:solidFill>
                  <a:srgbClr val="00C0F3"/>
                </a:solidFill>
                <a:latin typeface="Calibri"/>
                <a:cs typeface="Calibri"/>
              </a:rPr>
              <a:t> </a:t>
            </a:r>
            <a:r>
              <a:rPr dirty="0" sz="1550" b="1">
                <a:solidFill>
                  <a:srgbClr val="00C0F3"/>
                </a:solidFill>
                <a:latin typeface="Calibri"/>
                <a:cs typeface="Calibri"/>
              </a:rPr>
              <a:t>institutions</a:t>
            </a:r>
            <a:r>
              <a:rPr dirty="0" sz="1550" spc="120" b="1">
                <a:solidFill>
                  <a:srgbClr val="00C0F3"/>
                </a:solidFill>
                <a:latin typeface="Calibri"/>
                <a:cs typeface="Calibri"/>
              </a:rPr>
              <a:t> </a:t>
            </a:r>
            <a:r>
              <a:rPr dirty="0" sz="1550" b="1">
                <a:solidFill>
                  <a:srgbClr val="00C0F3"/>
                </a:solidFill>
                <a:latin typeface="Calibri"/>
                <a:cs typeface="Calibri"/>
              </a:rPr>
              <a:t>from</a:t>
            </a:r>
            <a:r>
              <a:rPr dirty="0" sz="1550" spc="114" b="1">
                <a:solidFill>
                  <a:srgbClr val="00C0F3"/>
                </a:solidFill>
                <a:latin typeface="Calibri"/>
                <a:cs typeface="Calibri"/>
              </a:rPr>
              <a:t> </a:t>
            </a:r>
            <a:r>
              <a:rPr dirty="0" sz="1550" spc="-25" b="1">
                <a:solidFill>
                  <a:srgbClr val="00C0F3"/>
                </a:solidFill>
                <a:latin typeface="Calibri"/>
                <a:cs typeface="Calibri"/>
              </a:rPr>
              <a:t>all </a:t>
            </a:r>
            <a:r>
              <a:rPr dirty="0" sz="1550" b="1">
                <a:solidFill>
                  <a:srgbClr val="00C0F3"/>
                </a:solidFill>
                <a:latin typeface="Calibri"/>
                <a:cs typeface="Calibri"/>
              </a:rPr>
              <a:t>over</a:t>
            </a:r>
            <a:r>
              <a:rPr dirty="0" sz="1550" spc="100" b="1">
                <a:solidFill>
                  <a:srgbClr val="00C0F3"/>
                </a:solidFill>
                <a:latin typeface="Calibri"/>
                <a:cs typeface="Calibri"/>
              </a:rPr>
              <a:t> </a:t>
            </a:r>
            <a:r>
              <a:rPr dirty="0" sz="1550" b="1">
                <a:solidFill>
                  <a:srgbClr val="00C0F3"/>
                </a:solidFill>
                <a:latin typeface="Calibri"/>
                <a:cs typeface="Calibri"/>
              </a:rPr>
              <a:t>the</a:t>
            </a:r>
            <a:r>
              <a:rPr dirty="0" sz="1550" spc="70" b="1">
                <a:solidFill>
                  <a:srgbClr val="00C0F3"/>
                </a:solidFill>
                <a:latin typeface="Calibri"/>
                <a:cs typeface="Calibri"/>
              </a:rPr>
              <a:t> </a:t>
            </a:r>
            <a:r>
              <a:rPr dirty="0" sz="1550" b="1">
                <a:solidFill>
                  <a:srgbClr val="00C0F3"/>
                </a:solidFill>
                <a:latin typeface="Calibri"/>
                <a:cs typeface="Calibri"/>
              </a:rPr>
              <a:t>world,</a:t>
            </a:r>
            <a:r>
              <a:rPr dirty="0" sz="1550" spc="130" b="1">
                <a:solidFill>
                  <a:srgbClr val="00C0F3"/>
                </a:solidFill>
                <a:latin typeface="Calibri"/>
                <a:cs typeface="Calibri"/>
              </a:rPr>
              <a:t> </a:t>
            </a:r>
            <a:r>
              <a:rPr dirty="0" sz="1550" b="1">
                <a:solidFill>
                  <a:srgbClr val="00C0F3"/>
                </a:solidFill>
                <a:latin typeface="Calibri"/>
                <a:cs typeface="Calibri"/>
              </a:rPr>
              <a:t>from</a:t>
            </a:r>
            <a:r>
              <a:rPr dirty="0" sz="1550" spc="75" b="1">
                <a:solidFill>
                  <a:srgbClr val="00C0F3"/>
                </a:solidFill>
                <a:latin typeface="Calibri"/>
                <a:cs typeface="Calibri"/>
              </a:rPr>
              <a:t> </a:t>
            </a:r>
            <a:r>
              <a:rPr dirty="0" sz="1550" b="1">
                <a:solidFill>
                  <a:srgbClr val="00C0F3"/>
                </a:solidFill>
                <a:latin typeface="Calibri"/>
                <a:cs typeface="Calibri"/>
              </a:rPr>
              <a:t>countries</a:t>
            </a:r>
            <a:r>
              <a:rPr dirty="0" sz="1550" spc="75" b="1">
                <a:solidFill>
                  <a:srgbClr val="00C0F3"/>
                </a:solidFill>
                <a:latin typeface="Calibri"/>
                <a:cs typeface="Calibri"/>
              </a:rPr>
              <a:t> </a:t>
            </a:r>
            <a:r>
              <a:rPr dirty="0" sz="1550" b="1">
                <a:solidFill>
                  <a:srgbClr val="00C0F3"/>
                </a:solidFill>
                <a:latin typeface="Calibri"/>
                <a:cs typeface="Calibri"/>
              </a:rPr>
              <a:t>such</a:t>
            </a:r>
            <a:r>
              <a:rPr dirty="0" sz="1550" spc="95" b="1">
                <a:solidFill>
                  <a:srgbClr val="00C0F3"/>
                </a:solidFill>
                <a:latin typeface="Calibri"/>
                <a:cs typeface="Calibri"/>
              </a:rPr>
              <a:t> </a:t>
            </a:r>
            <a:r>
              <a:rPr dirty="0" sz="1550" spc="-25" b="1">
                <a:solidFill>
                  <a:srgbClr val="00C0F3"/>
                </a:solidFill>
                <a:latin typeface="Calibri"/>
                <a:cs typeface="Calibri"/>
              </a:rPr>
              <a:t>as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Australia,</a:t>
            </a:r>
            <a:r>
              <a:rPr dirty="0" sz="155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Argentina,</a:t>
            </a:r>
            <a:r>
              <a:rPr dirty="0" sz="1550" spc="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Brazil,</a:t>
            </a:r>
            <a:r>
              <a:rPr dirty="0" sz="155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Spain,</a:t>
            </a:r>
            <a:r>
              <a:rPr dirty="0" sz="155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10">
                <a:solidFill>
                  <a:srgbClr val="FFFFFF"/>
                </a:solidFill>
                <a:latin typeface="Calibri"/>
                <a:cs typeface="Calibri"/>
              </a:rPr>
              <a:t>United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States,</a:t>
            </a:r>
            <a:r>
              <a:rPr dirty="0" sz="155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Philippines,</a:t>
            </a:r>
            <a:r>
              <a:rPr dirty="0" sz="155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Kenya,</a:t>
            </a:r>
            <a:r>
              <a:rPr dirty="0" sz="155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Mexico,</a:t>
            </a:r>
            <a:r>
              <a:rPr dirty="0" sz="155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Peru</a:t>
            </a:r>
            <a:r>
              <a:rPr dirty="0" sz="155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East</a:t>
            </a:r>
            <a:r>
              <a:rPr dirty="0" sz="155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Timor.</a:t>
            </a:r>
            <a:r>
              <a:rPr dirty="0" sz="155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Since</a:t>
            </a:r>
            <a:r>
              <a:rPr dirty="0" sz="155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2004,</a:t>
            </a:r>
            <a:r>
              <a:rPr dirty="0" sz="155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155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155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been</a:t>
            </a:r>
            <a:r>
              <a:rPr dirty="0" sz="155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working</a:t>
            </a:r>
            <a:r>
              <a:rPr dirty="0" sz="155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create</a:t>
            </a:r>
            <a:r>
              <a:rPr dirty="0" sz="155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multidirectional</a:t>
            </a:r>
            <a:r>
              <a:rPr dirty="0" sz="155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connections</a:t>
            </a:r>
            <a:r>
              <a:rPr dirty="0" sz="1550" spc="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55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10">
                <a:solidFill>
                  <a:srgbClr val="FFFFFF"/>
                </a:solidFill>
                <a:latin typeface="Calibri"/>
                <a:cs typeface="Calibri"/>
              </a:rPr>
              <a:t>inter-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institutional</a:t>
            </a:r>
            <a:r>
              <a:rPr dirty="0" sz="155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communication</a:t>
            </a:r>
            <a:r>
              <a:rPr dirty="0" sz="155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5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10">
                <a:solidFill>
                  <a:srgbClr val="FFFFFF"/>
                </a:solidFill>
                <a:latin typeface="Calibri"/>
                <a:cs typeface="Calibri"/>
              </a:rPr>
              <a:t>Marist universities.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10467975" y="409575"/>
            <a:ext cx="1724025" cy="5943600"/>
            <a:chOff x="10467975" y="409575"/>
            <a:chExt cx="1724025" cy="5943600"/>
          </a:xfrm>
        </p:grpSpPr>
        <p:sp>
          <p:nvSpPr>
            <p:cNvPr id="24" name="object 24" descr=""/>
            <p:cNvSpPr/>
            <p:nvPr/>
          </p:nvSpPr>
          <p:spPr>
            <a:xfrm>
              <a:off x="11558650" y="6324600"/>
              <a:ext cx="633730" cy="28575"/>
            </a:xfrm>
            <a:custGeom>
              <a:avLst/>
              <a:gdLst/>
              <a:ahLst/>
              <a:cxnLst/>
              <a:rect l="l" t="t" r="r" b="b"/>
              <a:pathLst>
                <a:path w="633729" h="28575">
                  <a:moveTo>
                    <a:pt x="633349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633349" y="28575"/>
                  </a:lnTo>
                  <a:lnTo>
                    <a:pt x="6333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467975" y="409575"/>
              <a:ext cx="1228725" cy="323850"/>
            </a:xfrm>
            <a:prstGeom prst="rect">
              <a:avLst/>
            </a:prstGeom>
          </p:spPr>
        </p:pic>
      </p:grpSp>
      <p:sp>
        <p:nvSpPr>
          <p:cNvPr id="26" name="object 26" descr=""/>
          <p:cNvSpPr txBox="1"/>
          <p:nvPr/>
        </p:nvSpPr>
        <p:spPr>
          <a:xfrm>
            <a:off x="11171555" y="6161404"/>
            <a:ext cx="284480" cy="3346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04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0625" y="2438400"/>
              <a:ext cx="3438525" cy="339090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2450210" y="342265"/>
            <a:ext cx="7988300" cy="150050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32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approach</a:t>
            </a: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grounded</a:t>
            </a:r>
            <a:r>
              <a:rPr dirty="0" sz="32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FFFFFF"/>
                </a:solidFill>
                <a:latin typeface="Arial"/>
                <a:cs typeface="Arial"/>
              </a:rPr>
              <a:t>in global</a:t>
            </a:r>
            <a:r>
              <a:rPr dirty="0" sz="32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Arial"/>
                <a:cs typeface="Arial"/>
              </a:rPr>
              <a:t>values...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</a:pPr>
            <a:endParaRPr sz="3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Simplicity,</a:t>
            </a:r>
            <a:r>
              <a:rPr dirty="0" sz="3200" spc="-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Modesty</a:t>
            </a:r>
            <a:r>
              <a:rPr dirty="0" sz="3200" spc="-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20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dirty="0" sz="32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 MT"/>
                <a:cs typeface="Arial MT"/>
              </a:rPr>
              <a:t>Humility</a:t>
            </a:r>
            <a:endParaRPr sz="3200">
              <a:latin typeface="Arial MT"/>
              <a:cs typeface="Arial MT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5095875" y="371475"/>
            <a:ext cx="6629400" cy="5457825"/>
            <a:chOff x="5095875" y="371475"/>
            <a:chExt cx="6629400" cy="5457825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5875" y="2438400"/>
              <a:ext cx="6057900" cy="33909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82350" y="371475"/>
              <a:ext cx="542925" cy="6667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568196" y="1563941"/>
            <a:ext cx="9029065" cy="40544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391160" marR="375285" indent="-16510">
              <a:lnSpc>
                <a:spcPct val="100400"/>
              </a:lnSpc>
              <a:spcBef>
                <a:spcPts val="90"/>
              </a:spcBef>
            </a:pPr>
            <a:r>
              <a:rPr dirty="0" sz="2400" spc="85" b="1">
                <a:solidFill>
                  <a:srgbClr val="FFFFFF"/>
                </a:solidFill>
                <a:latin typeface="Tahoma"/>
                <a:cs typeface="Tahoma"/>
              </a:rPr>
              <a:t>Our </a:t>
            </a:r>
            <a:r>
              <a:rPr dirty="0" sz="2400" spc="60" b="1">
                <a:solidFill>
                  <a:srgbClr val="FFFFFF"/>
                </a:solidFill>
                <a:latin typeface="Tahoma"/>
                <a:cs typeface="Tahoma"/>
              </a:rPr>
              <a:t>higher</a:t>
            </a:r>
            <a:r>
              <a:rPr dirty="0" sz="2400" spc="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80" b="1">
                <a:solidFill>
                  <a:srgbClr val="FFFFFF"/>
                </a:solidFill>
                <a:latin typeface="Tahoma"/>
                <a:cs typeface="Tahoma"/>
              </a:rPr>
              <a:t>education</a:t>
            </a:r>
            <a:r>
              <a:rPr dirty="0" sz="2400" spc="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institutions</a:t>
            </a:r>
            <a:r>
              <a:rPr dirty="0" sz="2400" spc="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105" b="1">
                <a:solidFill>
                  <a:srgbClr val="FFFFFF"/>
                </a:solidFill>
                <a:latin typeface="Tahoma"/>
                <a:cs typeface="Tahoma"/>
              </a:rPr>
              <a:t>must</a:t>
            </a:r>
            <a:r>
              <a:rPr dirty="0" sz="2400" spc="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90" b="1">
                <a:solidFill>
                  <a:srgbClr val="FFFFFF"/>
                </a:solidFill>
                <a:latin typeface="Tahoma"/>
                <a:cs typeface="Tahoma"/>
              </a:rPr>
              <a:t>put</a:t>
            </a:r>
            <a:r>
              <a:rPr dirty="0" sz="2400" spc="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their </a:t>
            </a:r>
            <a:r>
              <a:rPr dirty="0" sz="2400" spc="50" b="1">
                <a:solidFill>
                  <a:srgbClr val="FFFFFF"/>
                </a:solidFill>
                <a:latin typeface="Tahoma"/>
                <a:cs typeface="Tahoma"/>
              </a:rPr>
              <a:t>tradition</a:t>
            </a:r>
            <a:r>
              <a:rPr dirty="0" sz="2400" spc="3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105" b="1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dirty="0" sz="2400" spc="4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quality</a:t>
            </a:r>
            <a:r>
              <a:rPr dirty="0" sz="2400" spc="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at</a:t>
            </a:r>
            <a:r>
              <a:rPr dirty="0" sz="2400" spc="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80" b="1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dirty="0" sz="2400" spc="3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50" b="1">
                <a:solidFill>
                  <a:srgbClr val="FFFFFF"/>
                </a:solidFill>
                <a:latin typeface="Tahoma"/>
                <a:cs typeface="Tahoma"/>
              </a:rPr>
              <a:t>service</a:t>
            </a:r>
            <a:r>
              <a:rPr dirty="0" sz="2400" spc="4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dirty="0" sz="2400" spc="1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75" b="1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dirty="0" sz="2400" spc="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50" b="1">
                <a:solidFill>
                  <a:srgbClr val="FFFFFF"/>
                </a:solidFill>
                <a:latin typeface="Tahoma"/>
                <a:cs typeface="Tahoma"/>
              </a:rPr>
              <a:t>necessary renewal</a:t>
            </a:r>
            <a:r>
              <a:rPr dirty="0" sz="2400" spc="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35" b="1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endParaRPr sz="2400">
              <a:latin typeface="Tahoma"/>
              <a:cs typeface="Tahoma"/>
            </a:endParaRPr>
          </a:p>
          <a:p>
            <a:pPr algn="ctr">
              <a:lnSpc>
                <a:spcPts val="2850"/>
              </a:lnSpc>
            </a:pP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fulfill</a:t>
            </a:r>
            <a:r>
              <a:rPr dirty="0" sz="2400" spc="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their</a:t>
            </a:r>
            <a:r>
              <a:rPr dirty="0" sz="2400" spc="1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35" b="1">
                <a:solidFill>
                  <a:srgbClr val="001F5F"/>
                </a:solidFill>
                <a:latin typeface="Tahoma"/>
                <a:cs typeface="Tahoma"/>
              </a:rPr>
              <a:t>mission</a:t>
            </a:r>
            <a:r>
              <a:rPr dirty="0" sz="2400" spc="35" b="1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2400">
              <a:latin typeface="Tahoma"/>
              <a:cs typeface="Tahoma"/>
            </a:endParaRPr>
          </a:p>
          <a:p>
            <a:pPr algn="ctr" marL="12700" marR="5080">
              <a:lnSpc>
                <a:spcPts val="2850"/>
              </a:lnSpc>
              <a:spcBef>
                <a:spcPts val="5"/>
              </a:spcBef>
            </a:pP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This</a:t>
            </a:r>
            <a:r>
              <a:rPr dirty="0" sz="2400" spc="4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90" b="1">
                <a:solidFill>
                  <a:srgbClr val="FFFFFF"/>
                </a:solidFill>
                <a:latin typeface="Tahoma"/>
                <a:cs typeface="Tahoma"/>
              </a:rPr>
              <a:t>must</a:t>
            </a:r>
            <a:r>
              <a:rPr dirty="0" sz="2400" spc="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114" b="1">
                <a:solidFill>
                  <a:srgbClr val="FFFFFF"/>
                </a:solidFill>
                <a:latin typeface="Tahoma"/>
                <a:cs typeface="Tahoma"/>
              </a:rPr>
              <a:t>be</a:t>
            </a:r>
            <a:r>
              <a:rPr dirty="0" sz="2400" spc="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110" b="1">
                <a:solidFill>
                  <a:srgbClr val="FFFFFF"/>
                </a:solidFill>
                <a:latin typeface="Tahoma"/>
                <a:cs typeface="Tahoma"/>
              </a:rPr>
              <a:t>done</a:t>
            </a:r>
            <a:r>
              <a:rPr dirty="0" sz="2400" spc="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60" b="1">
                <a:solidFill>
                  <a:srgbClr val="FFFFFF"/>
                </a:solidFill>
                <a:latin typeface="Tahoma"/>
                <a:cs typeface="Tahoma"/>
              </a:rPr>
              <a:t>consistently</a:t>
            </a:r>
            <a:r>
              <a:rPr dirty="0" sz="2400" spc="3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with</a:t>
            </a:r>
            <a:r>
              <a:rPr dirty="0" sz="2400" spc="1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their</a:t>
            </a:r>
            <a:r>
              <a:rPr dirty="0" sz="2400" spc="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60" b="1">
                <a:solidFill>
                  <a:srgbClr val="001F5F"/>
                </a:solidFill>
                <a:latin typeface="Tahoma"/>
                <a:cs typeface="Tahoma"/>
              </a:rPr>
              <a:t>principles</a:t>
            </a:r>
            <a:r>
              <a:rPr dirty="0" sz="2400" spc="5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2400" spc="70" b="1">
                <a:solidFill>
                  <a:srgbClr val="001F5F"/>
                </a:solidFill>
                <a:latin typeface="Tahoma"/>
                <a:cs typeface="Tahoma"/>
              </a:rPr>
              <a:t>and </a:t>
            </a:r>
            <a:r>
              <a:rPr dirty="0" sz="2400" spc="-10" b="1">
                <a:solidFill>
                  <a:srgbClr val="001F5F"/>
                </a:solidFill>
                <a:latin typeface="Tahoma"/>
                <a:cs typeface="Tahoma"/>
              </a:rPr>
              <a:t>values</a:t>
            </a:r>
            <a:endParaRPr sz="2400">
              <a:latin typeface="Tahoma"/>
              <a:cs typeface="Tahoma"/>
            </a:endParaRPr>
          </a:p>
          <a:p>
            <a:pPr algn="ctr">
              <a:lnSpc>
                <a:spcPts val="2845"/>
              </a:lnSpc>
            </a:pP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(mission,</a:t>
            </a:r>
            <a:r>
              <a:rPr dirty="0" sz="2400" spc="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vision,</a:t>
            </a:r>
            <a:r>
              <a:rPr dirty="0" sz="2400" spc="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95" b="1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dirty="0" sz="2400" spc="4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90" b="1">
                <a:solidFill>
                  <a:srgbClr val="FFFFFF"/>
                </a:solidFill>
                <a:latin typeface="Tahoma"/>
                <a:cs typeface="Tahoma"/>
              </a:rPr>
              <a:t>guiding</a:t>
            </a:r>
            <a:r>
              <a:rPr dirty="0" sz="2400" spc="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framework).</a:t>
            </a:r>
            <a:endParaRPr sz="2400">
              <a:latin typeface="Tahoma"/>
              <a:cs typeface="Tahoma"/>
            </a:endParaRPr>
          </a:p>
          <a:p>
            <a:pPr algn="ctr" marL="111760" marR="115570">
              <a:lnSpc>
                <a:spcPct val="101800"/>
              </a:lnSpc>
              <a:spcBef>
                <a:spcPts val="2775"/>
              </a:spcBef>
            </a:pPr>
            <a:r>
              <a:rPr dirty="0" sz="2400" spc="-160" b="1">
                <a:solidFill>
                  <a:srgbClr val="001F5F"/>
                </a:solidFill>
                <a:latin typeface="Tahoma"/>
                <a:cs typeface="Tahoma"/>
              </a:rPr>
              <a:t>It</a:t>
            </a:r>
            <a:r>
              <a:rPr dirty="0" sz="2400" spc="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2400" spc="45" b="1">
                <a:solidFill>
                  <a:srgbClr val="001F5F"/>
                </a:solidFill>
                <a:latin typeface="Tahoma"/>
                <a:cs typeface="Tahoma"/>
              </a:rPr>
              <a:t>involves</a:t>
            </a:r>
            <a:r>
              <a:rPr dirty="0" sz="2400" spc="1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2400" spc="70" b="1">
                <a:solidFill>
                  <a:srgbClr val="001F5F"/>
                </a:solidFill>
                <a:latin typeface="Tahoma"/>
                <a:cs typeface="Tahoma"/>
              </a:rPr>
              <a:t>pursuing</a:t>
            </a:r>
            <a:r>
              <a:rPr dirty="0" sz="2400" spc="5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dirty="0" sz="2400" spc="-6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2400" spc="110" b="1">
                <a:solidFill>
                  <a:srgbClr val="001F5F"/>
                </a:solidFill>
                <a:latin typeface="Tahoma"/>
                <a:cs typeface="Tahoma"/>
              </a:rPr>
              <a:t>new</a:t>
            </a:r>
            <a:r>
              <a:rPr dirty="0" sz="2400" spc="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2400" spc="70" b="1">
                <a:solidFill>
                  <a:srgbClr val="001F5F"/>
                </a:solidFill>
                <a:latin typeface="Tahoma"/>
                <a:cs typeface="Tahoma"/>
              </a:rPr>
              <a:t>education</a:t>
            </a:r>
            <a:r>
              <a:rPr dirty="0" sz="2400" b="1">
                <a:solidFill>
                  <a:srgbClr val="001F5F"/>
                </a:solidFill>
                <a:latin typeface="Tahoma"/>
                <a:cs typeface="Tahoma"/>
              </a:rPr>
              <a:t> for</a:t>
            </a:r>
            <a:r>
              <a:rPr dirty="0" sz="2400" spc="-5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dirty="0" sz="2400" spc="1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2400" spc="85" b="1">
                <a:solidFill>
                  <a:srgbClr val="001F5F"/>
                </a:solidFill>
                <a:latin typeface="Tahoma"/>
                <a:cs typeface="Tahoma"/>
              </a:rPr>
              <a:t>new</a:t>
            </a:r>
            <a:r>
              <a:rPr dirty="0" sz="2400" spc="1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001F5F"/>
                </a:solidFill>
                <a:latin typeface="Tahoma"/>
                <a:cs typeface="Tahoma"/>
              </a:rPr>
              <a:t>society, </a:t>
            </a:r>
            <a:r>
              <a:rPr dirty="0" sz="2400" spc="60" b="1">
                <a:solidFill>
                  <a:srgbClr val="001F5F"/>
                </a:solidFill>
                <a:latin typeface="Tahoma"/>
                <a:cs typeface="Tahoma"/>
              </a:rPr>
              <a:t>in</a:t>
            </a:r>
            <a:r>
              <a:rPr dirty="0" sz="2400" spc="-3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2400" spc="75" b="1">
                <a:solidFill>
                  <a:srgbClr val="001F5F"/>
                </a:solidFill>
                <a:latin typeface="Tahoma"/>
                <a:cs typeface="Tahoma"/>
              </a:rPr>
              <a:t>harmony</a:t>
            </a:r>
            <a:r>
              <a:rPr dirty="0" sz="2400" spc="-3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2400" spc="60" b="1">
                <a:solidFill>
                  <a:srgbClr val="001F5F"/>
                </a:solidFill>
                <a:latin typeface="Tahoma"/>
                <a:cs typeface="Tahoma"/>
              </a:rPr>
              <a:t>with</a:t>
            </a:r>
            <a:r>
              <a:rPr dirty="0" sz="2400" spc="-2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2400" spc="75" b="1">
                <a:solidFill>
                  <a:srgbClr val="001F5F"/>
                </a:solidFill>
                <a:latin typeface="Tahoma"/>
                <a:cs typeface="Tahoma"/>
              </a:rPr>
              <a:t>the</a:t>
            </a:r>
            <a:r>
              <a:rPr dirty="0" sz="2400" spc="3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001F5F"/>
                </a:solidFill>
                <a:latin typeface="Tahoma"/>
                <a:cs typeface="Tahoma"/>
              </a:rPr>
              <a:t>times!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82350" y="371475"/>
            <a:ext cx="542925" cy="66675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095" y="542544"/>
            <a:ext cx="12186285" cy="5815965"/>
            <a:chOff x="6095" y="542544"/>
            <a:chExt cx="12186285" cy="581596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5" y="944880"/>
              <a:ext cx="12185904" cy="541324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" y="542544"/>
              <a:ext cx="12185904" cy="36575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183112" y="950976"/>
              <a:ext cx="539750" cy="85725"/>
            </a:xfrm>
            <a:custGeom>
              <a:avLst/>
              <a:gdLst/>
              <a:ahLst/>
              <a:cxnLst/>
              <a:rect l="l" t="t" r="r" b="b"/>
              <a:pathLst>
                <a:path w="539750" h="85725">
                  <a:moveTo>
                    <a:pt x="539496" y="85344"/>
                  </a:moveTo>
                  <a:lnTo>
                    <a:pt x="0" y="85344"/>
                  </a:lnTo>
                  <a:lnTo>
                    <a:pt x="0" y="0"/>
                  </a:lnTo>
                  <a:lnTo>
                    <a:pt x="539496" y="0"/>
                  </a:lnTo>
                  <a:lnTo>
                    <a:pt x="539496" y="85344"/>
                  </a:lnTo>
                  <a:close/>
                </a:path>
              </a:pathLst>
            </a:custGeom>
            <a:solidFill>
              <a:srgbClr val="24AAE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11171666" y="912621"/>
            <a:ext cx="56388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40">
                <a:solidFill>
                  <a:srgbClr val="FFFFFF"/>
                </a:solidFill>
                <a:latin typeface="Times New Roman"/>
                <a:cs typeface="Times New Roman"/>
              </a:rPr>
              <a:t>MARISTA</a:t>
            </a:r>
            <a:endParaRPr sz="8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753225"/>
              <a:ext cx="12191999" cy="10477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075" y="3905250"/>
              <a:ext cx="10953750" cy="25908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82350" y="371475"/>
              <a:ext cx="542925" cy="6667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56570"/>
            <a:ext cx="12192000" cy="6801484"/>
            <a:chOff x="0" y="56570"/>
            <a:chExt cx="12192000" cy="680148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8795" y="56570"/>
              <a:ext cx="6463204" cy="6801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9550"/>
              <a:ext cx="12191999" cy="664844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2627" y="2526411"/>
              <a:ext cx="2012442" cy="47205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6425" y="2644902"/>
              <a:ext cx="1155827" cy="46723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03012" y="2523478"/>
              <a:ext cx="918337" cy="47651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9326" y="3368801"/>
              <a:ext cx="1474597" cy="467233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02964" y="3250311"/>
              <a:ext cx="2913380" cy="47358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09562" y="3270249"/>
              <a:ext cx="124333" cy="443230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2051685" y="4830381"/>
            <a:ext cx="4313555" cy="100076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Jorge</a:t>
            </a:r>
            <a:r>
              <a:rPr dirty="0" sz="1550" spc="175" b="1">
                <a:solidFill>
                  <a:srgbClr val="D5953E"/>
                </a:solidFill>
                <a:latin typeface="Verdana"/>
                <a:cs typeface="Verdana"/>
              </a:rPr>
              <a:t> </a:t>
            </a: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Audy</a:t>
            </a:r>
            <a:r>
              <a:rPr dirty="0" sz="1550">
                <a:solidFill>
                  <a:srgbClr val="D2AC67"/>
                </a:solidFill>
                <a:latin typeface="Verdana"/>
                <a:cs typeface="Verdana"/>
              </a:rPr>
              <a:t>,</a:t>
            </a:r>
            <a:r>
              <a:rPr dirty="0" sz="1550" spc="135">
                <a:solidFill>
                  <a:srgbClr val="D2AC67"/>
                </a:solidFill>
                <a:latin typeface="Verdana"/>
                <a:cs typeface="Verdana"/>
              </a:rPr>
              <a:t> </a:t>
            </a:r>
            <a:r>
              <a:rPr dirty="0" u="sng" sz="155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Verdana"/>
                <a:cs typeface="Verdana"/>
                <a:hlinkClick r:id="rId10"/>
              </a:rPr>
              <a:t>a</a:t>
            </a:r>
            <a:r>
              <a:rPr dirty="0" u="sng" sz="155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Verdana"/>
                <a:cs typeface="Verdana"/>
                <a:hlinkClick r:id="rId10"/>
              </a:rPr>
              <a:t>udy@pucrs.br</a:t>
            </a:r>
            <a:endParaRPr sz="1550">
              <a:latin typeface="Verdana"/>
              <a:cs typeface="Verdana"/>
            </a:endParaRPr>
          </a:p>
          <a:p>
            <a:pPr algn="ctr" marL="12065" marR="5080" indent="5080">
              <a:lnSpc>
                <a:spcPct val="105000"/>
              </a:lnSpc>
              <a:spcBef>
                <a:spcPts val="1880"/>
              </a:spcBef>
            </a:pP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Superintendent</a:t>
            </a:r>
            <a:r>
              <a:rPr dirty="0" sz="1550" spc="300" b="1">
                <a:solidFill>
                  <a:srgbClr val="D5953E"/>
                </a:solidFill>
                <a:latin typeface="Verdana"/>
                <a:cs typeface="Verdana"/>
              </a:rPr>
              <a:t> </a:t>
            </a: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for</a:t>
            </a:r>
            <a:r>
              <a:rPr dirty="0" sz="1550" spc="254" b="1">
                <a:solidFill>
                  <a:srgbClr val="D5953E"/>
                </a:solidFill>
                <a:latin typeface="Verdana"/>
                <a:cs typeface="Verdana"/>
              </a:rPr>
              <a:t> </a:t>
            </a: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Innovation</a:t>
            </a:r>
            <a:r>
              <a:rPr dirty="0" sz="1550" spc="229" b="1">
                <a:solidFill>
                  <a:srgbClr val="D5953E"/>
                </a:solidFill>
                <a:latin typeface="Verdana"/>
                <a:cs typeface="Verdana"/>
              </a:rPr>
              <a:t> </a:t>
            </a:r>
            <a:r>
              <a:rPr dirty="0" sz="1550" spc="-25" b="1">
                <a:solidFill>
                  <a:srgbClr val="D5953E"/>
                </a:solidFill>
                <a:latin typeface="Verdana"/>
                <a:cs typeface="Verdana"/>
              </a:rPr>
              <a:t>and </a:t>
            </a: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Development</a:t>
            </a:r>
            <a:r>
              <a:rPr dirty="0" sz="1550" spc="130" b="1">
                <a:solidFill>
                  <a:srgbClr val="D5953E"/>
                </a:solidFill>
                <a:latin typeface="Verdana"/>
                <a:cs typeface="Verdana"/>
              </a:rPr>
              <a:t> </a:t>
            </a: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at</a:t>
            </a:r>
            <a:r>
              <a:rPr dirty="0" sz="1550" spc="200" b="1">
                <a:solidFill>
                  <a:srgbClr val="D5953E"/>
                </a:solidFill>
                <a:latin typeface="Verdana"/>
                <a:cs typeface="Verdana"/>
              </a:rPr>
              <a:t> </a:t>
            </a: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PUCRS</a:t>
            </a:r>
            <a:r>
              <a:rPr dirty="0" sz="1550" spc="204" b="1">
                <a:solidFill>
                  <a:srgbClr val="D5953E"/>
                </a:solidFill>
                <a:latin typeface="Verdana"/>
                <a:cs typeface="Verdana"/>
              </a:rPr>
              <a:t> </a:t>
            </a:r>
            <a:r>
              <a:rPr dirty="0" sz="1550" b="1">
                <a:solidFill>
                  <a:srgbClr val="D5953E"/>
                </a:solidFill>
                <a:latin typeface="Verdana"/>
                <a:cs typeface="Verdana"/>
              </a:rPr>
              <a:t>and</a:t>
            </a:r>
            <a:r>
              <a:rPr dirty="0" sz="1550" spc="145" b="1">
                <a:solidFill>
                  <a:srgbClr val="D5953E"/>
                </a:solidFill>
                <a:latin typeface="Verdana"/>
                <a:cs typeface="Verdana"/>
              </a:rPr>
              <a:t> </a:t>
            </a:r>
            <a:r>
              <a:rPr dirty="0" sz="1550" spc="-10" b="1">
                <a:solidFill>
                  <a:srgbClr val="D5953E"/>
                </a:solidFill>
                <a:latin typeface="Verdana"/>
                <a:cs typeface="Verdana"/>
              </a:rPr>
              <a:t>Tecnopuc</a:t>
            </a:r>
            <a:endParaRPr sz="1550">
              <a:latin typeface="Verdana"/>
              <a:cs typeface="Verdana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39125" y="1781175"/>
            <a:ext cx="2667000" cy="26765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7225" y="1143000"/>
              <a:ext cx="3600450" cy="105727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2024" y="1493138"/>
              <a:ext cx="2867444" cy="32829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5325" y="1628825"/>
              <a:ext cx="2590800" cy="108592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0721" y="1986026"/>
              <a:ext cx="1857197" cy="34975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5325" y="2181225"/>
              <a:ext cx="1781175" cy="105727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0721" y="2531364"/>
              <a:ext cx="1047572" cy="32829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50594" y="1005522"/>
            <a:ext cx="2922270" cy="33464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dirty="0" sz="2000" spc="-2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2000" spc="-1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5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"/>
                <a:cs typeface="Calibri"/>
              </a:rPr>
              <a:t>UNIVERSITY </a:t>
            </a:r>
            <a:r>
              <a:rPr dirty="0" sz="2000" spc="-20" b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10467975" y="419100"/>
            <a:ext cx="1724025" cy="5934075"/>
            <a:chOff x="10467975" y="419100"/>
            <a:chExt cx="1724025" cy="5934075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67975" y="419100"/>
              <a:ext cx="1228725" cy="314325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1587225" y="6324600"/>
              <a:ext cx="605155" cy="28575"/>
            </a:xfrm>
            <a:custGeom>
              <a:avLst/>
              <a:gdLst/>
              <a:ahLst/>
              <a:cxnLst/>
              <a:rect l="l" t="t" r="r" b="b"/>
              <a:pathLst>
                <a:path w="605154" h="28575">
                  <a:moveTo>
                    <a:pt x="604774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604774" y="28575"/>
                  </a:lnTo>
                  <a:lnTo>
                    <a:pt x="6047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11171555" y="6161087"/>
            <a:ext cx="285115" cy="3352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05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896221" y="654723"/>
            <a:ext cx="6108587" cy="6086104"/>
          </a:xfrm>
          <a:prstGeom prst="rect">
            <a:avLst/>
          </a:prstGeom>
        </p:spPr>
      </p:pic>
      <p:sp>
        <p:nvSpPr>
          <p:cNvPr id="17" name="object 17" descr=""/>
          <p:cNvSpPr txBox="1"/>
          <p:nvPr/>
        </p:nvSpPr>
        <p:spPr>
          <a:xfrm>
            <a:off x="7928229" y="2174811"/>
            <a:ext cx="3051810" cy="2439035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200660">
              <a:lnSpc>
                <a:spcPct val="100000"/>
              </a:lnSpc>
              <a:spcBef>
                <a:spcPts val="335"/>
              </a:spcBef>
            </a:pP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dirty="0" sz="155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prepare</a:t>
            </a:r>
            <a:r>
              <a:rPr dirty="0" sz="155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dirty="0" sz="155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dirty="0" sz="155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10">
                <a:solidFill>
                  <a:srgbClr val="FFFFFF"/>
                </a:solidFill>
                <a:latin typeface="Calibri"/>
                <a:cs typeface="Calibri"/>
              </a:rPr>
              <a:t>competent</a:t>
            </a:r>
            <a:endParaRPr sz="1550">
              <a:latin typeface="Calibri"/>
              <a:cs typeface="Calibri"/>
            </a:endParaRPr>
          </a:p>
          <a:p>
            <a:pPr marL="1184910" marR="15240" indent="671195">
              <a:lnSpc>
                <a:spcPct val="112999"/>
              </a:lnSpc>
            </a:pPr>
            <a:r>
              <a:rPr dirty="0" sz="1550" spc="-10">
                <a:solidFill>
                  <a:srgbClr val="FFFFFF"/>
                </a:solidFill>
                <a:latin typeface="Calibri"/>
                <a:cs typeface="Calibri"/>
              </a:rPr>
              <a:t>professionals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55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55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job</a:t>
            </a:r>
            <a:r>
              <a:rPr dirty="0" sz="155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market:</a:t>
            </a:r>
            <a:r>
              <a:rPr dirty="0" sz="155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C5F4FF"/>
                </a:solidFill>
                <a:latin typeface="Calibri"/>
                <a:cs typeface="Calibri"/>
              </a:rPr>
              <a:t>we</a:t>
            </a:r>
            <a:endParaRPr sz="1550">
              <a:latin typeface="Calibri"/>
              <a:cs typeface="Calibri"/>
            </a:endParaRPr>
          </a:p>
          <a:p>
            <a:pPr algn="r" marL="12700" marR="5080" indent="308610">
              <a:lnSpc>
                <a:spcPct val="112999"/>
              </a:lnSpc>
              <a:spcBef>
                <a:spcPts val="80"/>
              </a:spcBef>
            </a:pPr>
            <a:r>
              <a:rPr dirty="0" sz="1550">
                <a:solidFill>
                  <a:srgbClr val="C5F4FF"/>
                </a:solidFill>
                <a:latin typeface="Calibri"/>
                <a:cs typeface="Calibri"/>
              </a:rPr>
              <a:t>prepare</a:t>
            </a:r>
            <a:r>
              <a:rPr dirty="0" sz="1550" spc="114">
                <a:solidFill>
                  <a:srgbClr val="C5F4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C5F4FF"/>
                </a:solidFill>
                <a:latin typeface="Calibri"/>
                <a:cs typeface="Calibri"/>
              </a:rPr>
              <a:t>responsible</a:t>
            </a:r>
            <a:r>
              <a:rPr dirty="0" sz="1550" spc="200">
                <a:solidFill>
                  <a:srgbClr val="C5F4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C5F4FF"/>
                </a:solidFill>
                <a:latin typeface="Calibri"/>
                <a:cs typeface="Calibri"/>
              </a:rPr>
              <a:t>citizens</a:t>
            </a:r>
            <a:r>
              <a:rPr dirty="0" sz="1550" spc="125">
                <a:solidFill>
                  <a:srgbClr val="C5F4FF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C5F4FF"/>
                </a:solidFill>
                <a:latin typeface="Calibri"/>
                <a:cs typeface="Calibri"/>
              </a:rPr>
              <a:t>who </a:t>
            </a:r>
            <a:r>
              <a:rPr dirty="0" sz="1550">
                <a:solidFill>
                  <a:srgbClr val="C5F4FF"/>
                </a:solidFill>
                <a:latin typeface="Calibri"/>
                <a:cs typeface="Calibri"/>
              </a:rPr>
              <a:t>promote</a:t>
            </a:r>
            <a:r>
              <a:rPr dirty="0" sz="1550" spc="100">
                <a:solidFill>
                  <a:srgbClr val="C5F4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C5F4FF"/>
                </a:solidFill>
                <a:latin typeface="Calibri"/>
                <a:cs typeface="Calibri"/>
              </a:rPr>
              <a:t>human,</a:t>
            </a:r>
            <a:r>
              <a:rPr dirty="0" sz="1550" spc="120">
                <a:solidFill>
                  <a:srgbClr val="C5F4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C5F4FF"/>
                </a:solidFill>
                <a:latin typeface="Calibri"/>
                <a:cs typeface="Calibri"/>
              </a:rPr>
              <a:t>personal</a:t>
            </a:r>
            <a:r>
              <a:rPr dirty="0" sz="1550" spc="165">
                <a:solidFill>
                  <a:srgbClr val="C5F4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C5F4FF"/>
                </a:solidFill>
                <a:latin typeface="Calibri"/>
                <a:cs typeface="Calibri"/>
              </a:rPr>
              <a:t>and</a:t>
            </a:r>
            <a:r>
              <a:rPr dirty="0" sz="1550" spc="135">
                <a:solidFill>
                  <a:srgbClr val="C5F4FF"/>
                </a:solidFill>
                <a:latin typeface="Calibri"/>
                <a:cs typeface="Calibri"/>
              </a:rPr>
              <a:t> </a:t>
            </a:r>
            <a:r>
              <a:rPr dirty="0" sz="1550" spc="-10">
                <a:solidFill>
                  <a:srgbClr val="C5F4FF"/>
                </a:solidFill>
                <a:latin typeface="Calibri"/>
                <a:cs typeface="Calibri"/>
              </a:rPr>
              <a:t>social </a:t>
            </a:r>
            <a:r>
              <a:rPr dirty="0" sz="1550">
                <a:solidFill>
                  <a:srgbClr val="C5F4FF"/>
                </a:solidFill>
                <a:latin typeface="Calibri"/>
                <a:cs typeface="Calibri"/>
              </a:rPr>
              <a:t>excellence,</a:t>
            </a:r>
            <a:r>
              <a:rPr dirty="0" sz="1550" spc="85">
                <a:solidFill>
                  <a:srgbClr val="C5F4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55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dirty="0" sz="155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understand</a:t>
            </a:r>
            <a:r>
              <a:rPr dirty="0" sz="155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leading</a:t>
            </a:r>
            <a:r>
              <a:rPr dirty="0" sz="155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role</a:t>
            </a:r>
            <a:r>
              <a:rPr dirty="0" sz="155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dirty="0" sz="155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play</a:t>
            </a:r>
            <a:r>
              <a:rPr dirty="0" sz="155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55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r>
              <a:rPr dirty="0" sz="155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55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dirty="0" sz="155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country</a:t>
            </a:r>
            <a:r>
              <a:rPr dirty="0" sz="1550" spc="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55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endParaRPr sz="1550">
              <a:latin typeface="Calibri"/>
              <a:cs typeface="Calibri"/>
            </a:endParaRPr>
          </a:p>
          <a:p>
            <a:pPr algn="r" marR="10795">
              <a:lnSpc>
                <a:spcPct val="100000"/>
              </a:lnSpc>
              <a:spcBef>
                <a:spcPts val="244"/>
              </a:spcBef>
            </a:pPr>
            <a:r>
              <a:rPr dirty="0" sz="1550" spc="-10">
                <a:solidFill>
                  <a:srgbClr val="FFFFFF"/>
                </a:solidFill>
                <a:latin typeface="Calibri"/>
                <a:cs typeface="Calibri"/>
              </a:rPr>
              <a:t>world.</a:t>
            </a:r>
            <a:endParaRPr sz="1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4762"/>
            <a:ext cx="12192000" cy="6863080"/>
            <a:chOff x="0" y="-4762"/>
            <a:chExt cx="12192000" cy="68630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6450" y="5848350"/>
              <a:ext cx="476250" cy="59055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7025" y="6057900"/>
              <a:ext cx="1181100" cy="29527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23865" y="-3"/>
              <a:ext cx="7768134" cy="6840187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793217" y="0"/>
              <a:ext cx="7712709" cy="6160135"/>
            </a:xfrm>
            <a:custGeom>
              <a:avLst/>
              <a:gdLst/>
              <a:ahLst/>
              <a:cxnLst/>
              <a:rect l="l" t="t" r="r" b="b"/>
              <a:pathLst>
                <a:path w="7712709" h="6160135">
                  <a:moveTo>
                    <a:pt x="3767417" y="208914"/>
                  </a:moveTo>
                  <a:lnTo>
                    <a:pt x="7712661" y="4534148"/>
                  </a:lnTo>
                  <a:lnTo>
                    <a:pt x="0" y="551437"/>
                  </a:lnTo>
                  <a:lnTo>
                    <a:pt x="1245101" y="5645948"/>
                  </a:lnTo>
                  <a:lnTo>
                    <a:pt x="6401089" y="6159578"/>
                  </a:lnTo>
                  <a:lnTo>
                    <a:pt x="3612159" y="3117892"/>
                  </a:lnTo>
                  <a:lnTo>
                    <a:pt x="7483000" y="0"/>
                  </a:lnTo>
                </a:path>
              </a:pathLst>
            </a:custGeom>
            <a:ln w="9512">
              <a:solidFill>
                <a:srgbClr val="D2AC6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1003617" y="4162107"/>
            <a:ext cx="4928235" cy="12236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5220"/>
              </a:lnSpc>
              <a:spcBef>
                <a:spcPts val="105"/>
              </a:spcBef>
            </a:pPr>
            <a:r>
              <a:rPr dirty="0" sz="4800" spc="-10" b="1">
                <a:solidFill>
                  <a:srgbClr val="FFFFFF"/>
                </a:solidFill>
                <a:latin typeface="Verdana"/>
                <a:cs typeface="Verdana"/>
              </a:rPr>
              <a:t>Context</a:t>
            </a:r>
            <a:endParaRPr sz="4800">
              <a:latin typeface="Verdana"/>
              <a:cs typeface="Verdana"/>
            </a:endParaRPr>
          </a:p>
          <a:p>
            <a:pPr marL="12700">
              <a:lnSpc>
                <a:spcPts val="4200"/>
              </a:lnSpc>
            </a:pPr>
            <a:r>
              <a:rPr dirty="0" sz="3950" spc="-80" b="1">
                <a:solidFill>
                  <a:srgbClr val="FFFFFF"/>
                </a:solidFill>
                <a:latin typeface="Verdana"/>
                <a:cs typeface="Verdana"/>
              </a:rPr>
              <a:t>New</a:t>
            </a:r>
            <a:r>
              <a:rPr dirty="0" sz="3950" spc="-29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950" spc="-100" b="1">
                <a:solidFill>
                  <a:srgbClr val="FFFFFF"/>
                </a:solidFill>
                <a:latin typeface="Verdana"/>
                <a:cs typeface="Verdana"/>
              </a:rPr>
              <a:t>Technologies</a:t>
            </a:r>
            <a:endParaRPr sz="3950">
              <a:latin typeface="Verdana"/>
              <a:cs typeface="Verdana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8096250" y="-3"/>
            <a:ext cx="4095750" cy="6858000"/>
            <a:chOff x="8096250" y="-3"/>
            <a:chExt cx="4095750" cy="6858000"/>
          </a:xfrm>
        </p:grpSpPr>
        <p:sp>
          <p:nvSpPr>
            <p:cNvPr id="10" name="object 10" descr=""/>
            <p:cNvSpPr/>
            <p:nvPr/>
          </p:nvSpPr>
          <p:spPr>
            <a:xfrm>
              <a:off x="10453916" y="413359"/>
              <a:ext cx="291465" cy="166370"/>
            </a:xfrm>
            <a:custGeom>
              <a:avLst/>
              <a:gdLst/>
              <a:ahLst/>
              <a:cxnLst/>
              <a:rect l="l" t="t" r="r" b="b"/>
              <a:pathLst>
                <a:path w="291465" h="166370">
                  <a:moveTo>
                    <a:pt x="140093" y="0"/>
                  </a:moveTo>
                  <a:lnTo>
                    <a:pt x="0" y="0"/>
                  </a:lnTo>
                  <a:lnTo>
                    <a:pt x="0" y="33985"/>
                  </a:lnTo>
                  <a:lnTo>
                    <a:pt x="51447" y="33985"/>
                  </a:lnTo>
                  <a:lnTo>
                    <a:pt x="51447" y="166192"/>
                  </a:lnTo>
                  <a:lnTo>
                    <a:pt x="88646" y="166192"/>
                  </a:lnTo>
                  <a:lnTo>
                    <a:pt x="88646" y="33985"/>
                  </a:lnTo>
                  <a:lnTo>
                    <a:pt x="140093" y="33985"/>
                  </a:lnTo>
                  <a:lnTo>
                    <a:pt x="140093" y="0"/>
                  </a:lnTo>
                  <a:close/>
                </a:path>
                <a:path w="291465" h="166370">
                  <a:moveTo>
                    <a:pt x="291299" y="133451"/>
                  </a:moveTo>
                  <a:lnTo>
                    <a:pt x="199504" y="133451"/>
                  </a:lnTo>
                  <a:lnTo>
                    <a:pt x="199504" y="98209"/>
                  </a:lnTo>
                  <a:lnTo>
                    <a:pt x="279209" y="98209"/>
                  </a:lnTo>
                  <a:lnTo>
                    <a:pt x="279209" y="66725"/>
                  </a:lnTo>
                  <a:lnTo>
                    <a:pt x="199504" y="66725"/>
                  </a:lnTo>
                  <a:lnTo>
                    <a:pt x="199504" y="32727"/>
                  </a:lnTo>
                  <a:lnTo>
                    <a:pt x="290080" y="32727"/>
                  </a:lnTo>
                  <a:lnTo>
                    <a:pt x="290080" y="0"/>
                  </a:lnTo>
                  <a:lnTo>
                    <a:pt x="162547" y="0"/>
                  </a:lnTo>
                  <a:lnTo>
                    <a:pt x="162547" y="32727"/>
                  </a:lnTo>
                  <a:lnTo>
                    <a:pt x="162547" y="66725"/>
                  </a:lnTo>
                  <a:lnTo>
                    <a:pt x="162547" y="98209"/>
                  </a:lnTo>
                  <a:lnTo>
                    <a:pt x="162547" y="133451"/>
                  </a:lnTo>
                  <a:lnTo>
                    <a:pt x="162547" y="166192"/>
                  </a:lnTo>
                  <a:lnTo>
                    <a:pt x="291299" y="166192"/>
                  </a:lnTo>
                  <a:lnTo>
                    <a:pt x="291299" y="13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64771" y="410457"/>
              <a:ext cx="156048" cy="17191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44408" y="413292"/>
              <a:ext cx="150270" cy="16620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21727" y="410457"/>
              <a:ext cx="179686" cy="171873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328433" y="413292"/>
              <a:ext cx="299985" cy="16880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52825" y="410457"/>
              <a:ext cx="156048" cy="171912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0384571" y="353468"/>
              <a:ext cx="235585" cy="274320"/>
            </a:xfrm>
            <a:custGeom>
              <a:avLst/>
              <a:gdLst/>
              <a:ahLst/>
              <a:cxnLst/>
              <a:rect l="l" t="t" r="r" b="b"/>
              <a:pathLst>
                <a:path w="235584" h="274320">
                  <a:moveTo>
                    <a:pt x="139516" y="0"/>
                  </a:moveTo>
                  <a:lnTo>
                    <a:pt x="95468" y="7002"/>
                  </a:lnTo>
                  <a:lnTo>
                    <a:pt x="57175" y="26492"/>
                  </a:lnTo>
                  <a:lnTo>
                    <a:pt x="26955" y="56193"/>
                  </a:lnTo>
                  <a:lnTo>
                    <a:pt x="7124" y="93830"/>
                  </a:lnTo>
                  <a:lnTo>
                    <a:pt x="0" y="137126"/>
                  </a:lnTo>
                  <a:lnTo>
                    <a:pt x="7125" y="180423"/>
                  </a:lnTo>
                  <a:lnTo>
                    <a:pt x="26956" y="218063"/>
                  </a:lnTo>
                  <a:lnTo>
                    <a:pt x="57176" y="247767"/>
                  </a:lnTo>
                  <a:lnTo>
                    <a:pt x="95468" y="267260"/>
                  </a:lnTo>
                  <a:lnTo>
                    <a:pt x="139517" y="274263"/>
                  </a:lnTo>
                  <a:lnTo>
                    <a:pt x="162444" y="272440"/>
                  </a:lnTo>
                  <a:lnTo>
                    <a:pt x="205236" y="258158"/>
                  </a:lnTo>
                  <a:lnTo>
                    <a:pt x="226816" y="241682"/>
                  </a:lnTo>
                  <a:lnTo>
                    <a:pt x="223813" y="237875"/>
                  </a:lnTo>
                  <a:lnTo>
                    <a:pt x="221027" y="237527"/>
                  </a:lnTo>
                  <a:lnTo>
                    <a:pt x="219090" y="238982"/>
                  </a:lnTo>
                  <a:lnTo>
                    <a:pt x="201047" y="250460"/>
                  </a:lnTo>
                  <a:lnTo>
                    <a:pt x="181585" y="258775"/>
                  </a:lnTo>
                  <a:lnTo>
                    <a:pt x="160982" y="263833"/>
                  </a:lnTo>
                  <a:lnTo>
                    <a:pt x="139517" y="265540"/>
                  </a:lnTo>
                  <a:lnTo>
                    <a:pt x="88711" y="255434"/>
                  </a:lnTo>
                  <a:lnTo>
                    <a:pt x="47180" y="227888"/>
                  </a:lnTo>
                  <a:lnTo>
                    <a:pt x="19156" y="187065"/>
                  </a:lnTo>
                  <a:lnTo>
                    <a:pt x="8874" y="137126"/>
                  </a:lnTo>
                  <a:lnTo>
                    <a:pt x="19155" y="87187"/>
                  </a:lnTo>
                  <a:lnTo>
                    <a:pt x="47177" y="46362"/>
                  </a:lnTo>
                  <a:lnTo>
                    <a:pt x="88703" y="18809"/>
                  </a:lnTo>
                  <a:lnTo>
                    <a:pt x="139498" y="8688"/>
                  </a:lnTo>
                  <a:lnTo>
                    <a:pt x="163539" y="10870"/>
                  </a:lnTo>
                  <a:lnTo>
                    <a:pt x="186536" y="17277"/>
                  </a:lnTo>
                  <a:lnTo>
                    <a:pt x="207948" y="27706"/>
                  </a:lnTo>
                  <a:lnTo>
                    <a:pt x="227232" y="41951"/>
                  </a:lnTo>
                  <a:lnTo>
                    <a:pt x="229050" y="43583"/>
                  </a:lnTo>
                  <a:lnTo>
                    <a:pt x="231855" y="43448"/>
                  </a:lnTo>
                  <a:lnTo>
                    <a:pt x="235156" y="39874"/>
                  </a:lnTo>
                  <a:lnTo>
                    <a:pt x="235019" y="37114"/>
                  </a:lnTo>
                  <a:lnTo>
                    <a:pt x="233201" y="35501"/>
                  </a:lnTo>
                  <a:lnTo>
                    <a:pt x="212606" y="20294"/>
                  </a:lnTo>
                  <a:lnTo>
                    <a:pt x="189745" y="9164"/>
                  </a:lnTo>
                  <a:lnTo>
                    <a:pt x="165192" y="2327"/>
                  </a:lnTo>
                  <a:lnTo>
                    <a:pt x="1395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96250" y="-3"/>
              <a:ext cx="4095750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6450" y="5848350"/>
              <a:ext cx="476250" cy="59055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7025" y="6057900"/>
              <a:ext cx="1181100" cy="29527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6696075" cy="47148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8724899" cy="52768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01125" y="0"/>
              <a:ext cx="3048000" cy="47148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575" y="4857750"/>
              <a:ext cx="3629025" cy="20002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91625" y="3867150"/>
              <a:ext cx="2667000" cy="28289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57600" y="4876799"/>
              <a:ext cx="3514725" cy="1981199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5401945" y="3848100"/>
            <a:ext cx="3265804" cy="769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575"/>
              </a:lnSpc>
              <a:spcBef>
                <a:spcPts val="100"/>
              </a:spcBef>
            </a:pPr>
            <a:r>
              <a:rPr dirty="0" sz="1500" spc="-145" b="1">
                <a:solidFill>
                  <a:srgbClr val="FFFFFF"/>
                </a:solidFill>
                <a:latin typeface="Verdana"/>
                <a:cs typeface="Verdana"/>
              </a:rPr>
              <a:t>Phoenician</a:t>
            </a:r>
            <a:r>
              <a:rPr dirty="0" sz="1500" spc="-28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145" b="1">
                <a:solidFill>
                  <a:srgbClr val="FFFFFF"/>
                </a:solidFill>
                <a:latin typeface="Verdana"/>
                <a:cs typeface="Verdana"/>
              </a:rPr>
              <a:t>Alphabet</a:t>
            </a:r>
            <a:r>
              <a:rPr dirty="0" sz="1500" spc="-24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145" b="1">
                <a:solidFill>
                  <a:srgbClr val="FFFFFF"/>
                </a:solidFill>
                <a:latin typeface="Verdana"/>
                <a:cs typeface="Verdana"/>
              </a:rPr>
              <a:t>(Levant)</a:t>
            </a:r>
            <a:r>
              <a:rPr dirty="0" sz="1500" spc="-23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85" b="1">
                <a:solidFill>
                  <a:srgbClr val="FFFFFF"/>
                </a:solidFill>
                <a:latin typeface="Verdana"/>
                <a:cs typeface="Verdana"/>
              </a:rPr>
              <a:t>15</a:t>
            </a:r>
            <a:r>
              <a:rPr dirty="0" sz="1500" spc="-26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25" b="1">
                <a:solidFill>
                  <a:srgbClr val="FFFFFF"/>
                </a:solidFill>
                <a:latin typeface="Verdana"/>
                <a:cs typeface="Verdana"/>
              </a:rPr>
              <a:t>BC</a:t>
            </a:r>
            <a:endParaRPr sz="1500">
              <a:latin typeface="Verdana"/>
              <a:cs typeface="Verdana"/>
            </a:endParaRPr>
          </a:p>
          <a:p>
            <a:pPr marL="12700">
              <a:lnSpc>
                <a:spcPts val="1350"/>
              </a:lnSpc>
            </a:pPr>
            <a:r>
              <a:rPr dirty="0" sz="1500" spc="-55" b="1">
                <a:solidFill>
                  <a:srgbClr val="FFFFFF"/>
                </a:solidFill>
                <a:latin typeface="Verdana"/>
                <a:cs typeface="Verdana"/>
              </a:rPr>
              <a:t>Hieroglyphs</a:t>
            </a:r>
            <a:endParaRPr sz="1500">
              <a:latin typeface="Verdana"/>
              <a:cs typeface="Verdana"/>
            </a:endParaRPr>
          </a:p>
          <a:p>
            <a:pPr marL="12700" marR="1388110">
              <a:lnSpc>
                <a:spcPct val="75100"/>
              </a:lnSpc>
              <a:spcBef>
                <a:spcPts val="225"/>
              </a:spcBef>
            </a:pPr>
            <a:r>
              <a:rPr dirty="0" sz="1500" spc="-135" b="1">
                <a:solidFill>
                  <a:srgbClr val="FFFFFF"/>
                </a:solidFill>
                <a:latin typeface="Verdana"/>
                <a:cs typeface="Verdana"/>
              </a:rPr>
              <a:t>Greek</a:t>
            </a:r>
            <a:r>
              <a:rPr dirty="0" sz="1500" spc="-28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145" b="1">
                <a:solidFill>
                  <a:srgbClr val="FFFFFF"/>
                </a:solidFill>
                <a:latin typeface="Verdana"/>
                <a:cs typeface="Verdana"/>
              </a:rPr>
              <a:t>Alphabet</a:t>
            </a:r>
            <a:r>
              <a:rPr dirty="0" sz="1500" spc="-254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Verdana"/>
                <a:cs typeface="Verdana"/>
              </a:rPr>
              <a:t>8</a:t>
            </a:r>
            <a:r>
              <a:rPr dirty="0" sz="1500" spc="-28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50" b="1">
                <a:solidFill>
                  <a:srgbClr val="FFFFFF"/>
                </a:solidFill>
                <a:latin typeface="Verdana"/>
                <a:cs typeface="Verdana"/>
              </a:rPr>
              <a:t>BC </a:t>
            </a:r>
            <a:r>
              <a:rPr dirty="0" sz="1500" spc="-135" b="1">
                <a:solidFill>
                  <a:srgbClr val="FFFFFF"/>
                </a:solidFill>
                <a:latin typeface="Verdana"/>
                <a:cs typeface="Verdana"/>
              </a:rPr>
              <a:t>Latin</a:t>
            </a:r>
            <a:r>
              <a:rPr dirty="0" sz="1500" spc="-28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145" b="1">
                <a:solidFill>
                  <a:srgbClr val="FFFFFF"/>
                </a:solidFill>
                <a:latin typeface="Verdana"/>
                <a:cs typeface="Verdana"/>
              </a:rPr>
              <a:t>Alphabet</a:t>
            </a:r>
            <a:r>
              <a:rPr dirty="0" sz="1500" spc="-25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b="1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r>
              <a:rPr dirty="0" sz="1500" spc="-28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25" b="1">
                <a:solidFill>
                  <a:srgbClr val="FFFFFF"/>
                </a:solidFill>
                <a:latin typeface="Verdana"/>
                <a:cs typeface="Verdana"/>
              </a:rPr>
              <a:t>BC</a:t>
            </a:r>
            <a:endParaRPr sz="1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1"/>
            <a:ext cx="12192000" cy="6858000"/>
            <a:chOff x="0" y="-1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6450" y="5848349"/>
              <a:ext cx="476250" cy="59055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7025" y="6057899"/>
              <a:ext cx="1181100" cy="29527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50" y="-1"/>
              <a:ext cx="10153650" cy="6772273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7800975" y="459803"/>
            <a:ext cx="4077970" cy="6280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ts val="1645"/>
              </a:lnSpc>
              <a:spcBef>
                <a:spcPts val="125"/>
              </a:spcBef>
            </a:pPr>
            <a:r>
              <a:rPr dirty="0" sz="1550" spc="-90" b="1">
                <a:solidFill>
                  <a:srgbClr val="FFFFFF"/>
                </a:solidFill>
                <a:latin typeface="Verdana"/>
                <a:cs typeface="Verdana"/>
              </a:rPr>
              <a:t>1.8</a:t>
            </a:r>
            <a:r>
              <a:rPr dirty="0" sz="1550" spc="-24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05" b="1">
                <a:solidFill>
                  <a:srgbClr val="FFFFFF"/>
                </a:solidFill>
                <a:latin typeface="Verdana"/>
                <a:cs typeface="Verdana"/>
              </a:rPr>
              <a:t>million</a:t>
            </a:r>
            <a:r>
              <a:rPr dirty="0" sz="1550" spc="-27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05" b="1">
                <a:solidFill>
                  <a:srgbClr val="FFFFFF"/>
                </a:solidFill>
                <a:latin typeface="Verdana"/>
                <a:cs typeface="Verdana"/>
              </a:rPr>
              <a:t>years</a:t>
            </a:r>
            <a:r>
              <a:rPr dirty="0" sz="1550" spc="-23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40" b="1">
                <a:solidFill>
                  <a:srgbClr val="FFFFFF"/>
                </a:solidFill>
                <a:latin typeface="Verdana"/>
                <a:cs typeface="Verdana"/>
              </a:rPr>
              <a:t>(Paleolithic)</a:t>
            </a:r>
            <a:endParaRPr sz="1550">
              <a:latin typeface="Verdana"/>
              <a:cs typeface="Verdana"/>
            </a:endParaRPr>
          </a:p>
          <a:p>
            <a:pPr marL="12700" marR="5080">
              <a:lnSpc>
                <a:spcPct val="76600"/>
              </a:lnSpc>
              <a:spcBef>
                <a:spcPts val="220"/>
              </a:spcBef>
            </a:pPr>
            <a:r>
              <a:rPr dirty="0" sz="1550" spc="-95" b="1">
                <a:solidFill>
                  <a:srgbClr val="FFFFFF"/>
                </a:solidFill>
                <a:latin typeface="Verdana"/>
                <a:cs typeface="Verdana"/>
              </a:rPr>
              <a:t>800</a:t>
            </a:r>
            <a:r>
              <a:rPr dirty="0" sz="1550" spc="-20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10" b="1">
                <a:solidFill>
                  <a:srgbClr val="FFFFFF"/>
                </a:solidFill>
                <a:latin typeface="Verdana"/>
                <a:cs typeface="Verdana"/>
              </a:rPr>
              <a:t>thousand</a:t>
            </a:r>
            <a:r>
              <a:rPr dirty="0" sz="1550" spc="-229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05" b="1">
                <a:solidFill>
                  <a:srgbClr val="FFFFFF"/>
                </a:solidFill>
                <a:latin typeface="Verdana"/>
                <a:cs typeface="Verdana"/>
              </a:rPr>
              <a:t>years</a:t>
            </a:r>
            <a:r>
              <a:rPr dirty="0" sz="1550" spc="-23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b="1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dirty="0" sz="1550" spc="-22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20" b="1">
                <a:solidFill>
                  <a:srgbClr val="FFFFFF"/>
                </a:solidFill>
                <a:latin typeface="Verdana"/>
                <a:cs typeface="Verdana"/>
              </a:rPr>
              <a:t>controlled</a:t>
            </a:r>
            <a:r>
              <a:rPr dirty="0" sz="1550" spc="-21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25" b="1">
                <a:solidFill>
                  <a:srgbClr val="FFFFFF"/>
                </a:solidFill>
                <a:latin typeface="Verdana"/>
                <a:cs typeface="Verdana"/>
              </a:rPr>
              <a:t>use </a:t>
            </a:r>
            <a:r>
              <a:rPr dirty="0" sz="1550" spc="-114" b="1">
                <a:solidFill>
                  <a:srgbClr val="FFFFFF"/>
                </a:solidFill>
                <a:latin typeface="Verdana"/>
                <a:cs typeface="Verdana"/>
              </a:rPr>
              <a:t>7,000</a:t>
            </a:r>
            <a:r>
              <a:rPr dirty="0" sz="1550" spc="-21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05" b="1">
                <a:solidFill>
                  <a:srgbClr val="FFFFFF"/>
                </a:solidFill>
                <a:latin typeface="Verdana"/>
                <a:cs typeface="Verdana"/>
              </a:rPr>
              <a:t>years</a:t>
            </a:r>
            <a:r>
              <a:rPr dirty="0" sz="1550" spc="-24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70" b="1">
                <a:solidFill>
                  <a:srgbClr val="FFFFFF"/>
                </a:solidFill>
                <a:latin typeface="Verdana"/>
                <a:cs typeface="Verdana"/>
              </a:rPr>
              <a:t>BC</a:t>
            </a:r>
            <a:r>
              <a:rPr dirty="0" sz="1550" spc="-19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b="1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dirty="0" sz="1550" spc="-229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20" b="1">
                <a:solidFill>
                  <a:srgbClr val="FFFFFF"/>
                </a:solidFill>
                <a:latin typeface="Verdana"/>
                <a:cs typeface="Verdana"/>
              </a:rPr>
              <a:t>control</a:t>
            </a:r>
            <a:r>
              <a:rPr dirty="0" sz="1550" spc="-20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45" b="1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dirty="0" sz="1550" spc="-26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00" b="1">
                <a:solidFill>
                  <a:srgbClr val="FFFFFF"/>
                </a:solidFill>
                <a:latin typeface="Verdana"/>
                <a:cs typeface="Verdana"/>
              </a:rPr>
              <a:t>fire</a:t>
            </a:r>
            <a:r>
              <a:rPr dirty="0" sz="1550" spc="-24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95" b="1">
                <a:solidFill>
                  <a:srgbClr val="FFFFFF"/>
                </a:solidFill>
                <a:latin typeface="Verdana"/>
                <a:cs typeface="Verdana"/>
              </a:rPr>
              <a:t>(Neolithic)</a:t>
            </a:r>
            <a:endParaRPr sz="15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6450" y="5848350"/>
              <a:ext cx="476250" cy="59055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7025" y="6057900"/>
              <a:ext cx="1181100" cy="29527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50" y="0"/>
              <a:ext cx="10267950" cy="6848473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7522591" y="932815"/>
            <a:ext cx="4215765" cy="44704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ts val="1645"/>
              </a:lnSpc>
              <a:spcBef>
                <a:spcPts val="125"/>
              </a:spcBef>
            </a:pPr>
            <a:r>
              <a:rPr dirty="0" sz="1550" spc="-85" b="1">
                <a:solidFill>
                  <a:srgbClr val="FFFFFF"/>
                </a:solidFill>
                <a:latin typeface="Verdana"/>
                <a:cs typeface="Verdana"/>
              </a:rPr>
              <a:t>3.5</a:t>
            </a:r>
            <a:r>
              <a:rPr dirty="0" sz="1550" spc="-23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10" b="1">
                <a:solidFill>
                  <a:srgbClr val="FFFFFF"/>
                </a:solidFill>
                <a:latin typeface="Verdana"/>
                <a:cs typeface="Verdana"/>
              </a:rPr>
              <a:t>thousand</a:t>
            </a:r>
            <a:r>
              <a:rPr dirty="0" sz="1550" spc="-22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00" b="1">
                <a:solidFill>
                  <a:srgbClr val="FFFFFF"/>
                </a:solidFill>
                <a:latin typeface="Verdana"/>
                <a:cs typeface="Verdana"/>
              </a:rPr>
              <a:t>years</a:t>
            </a:r>
            <a:r>
              <a:rPr dirty="0" sz="1550" spc="-22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b="1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dirty="0" sz="1550" spc="-22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20" b="1">
                <a:solidFill>
                  <a:srgbClr val="FFFFFF"/>
                </a:solidFill>
                <a:latin typeface="Verdana"/>
                <a:cs typeface="Verdana"/>
              </a:rPr>
              <a:t>Mesopotamia</a:t>
            </a:r>
            <a:r>
              <a:rPr dirty="0" sz="1550" spc="-19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0" b="1">
                <a:solidFill>
                  <a:srgbClr val="FFFFFF"/>
                </a:solidFill>
                <a:latin typeface="Verdana"/>
                <a:cs typeface="Verdana"/>
              </a:rPr>
              <a:t>(Iraq)</a:t>
            </a:r>
            <a:endParaRPr sz="1550">
              <a:latin typeface="Verdana"/>
              <a:cs typeface="Verdana"/>
            </a:endParaRPr>
          </a:p>
          <a:p>
            <a:pPr marL="12700">
              <a:lnSpc>
                <a:spcPts val="1645"/>
              </a:lnSpc>
            </a:pPr>
            <a:r>
              <a:rPr dirty="0" sz="1550" spc="-90" b="1">
                <a:solidFill>
                  <a:srgbClr val="FFFFFF"/>
                </a:solidFill>
                <a:latin typeface="Verdana"/>
                <a:cs typeface="Verdana"/>
              </a:rPr>
              <a:t>2.5</a:t>
            </a:r>
            <a:r>
              <a:rPr dirty="0" sz="1550" spc="-24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10" b="1">
                <a:solidFill>
                  <a:srgbClr val="FFFFFF"/>
                </a:solidFill>
                <a:latin typeface="Verdana"/>
                <a:cs typeface="Verdana"/>
              </a:rPr>
              <a:t>thousand</a:t>
            </a:r>
            <a:r>
              <a:rPr dirty="0" sz="1550" spc="-229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05" b="1">
                <a:solidFill>
                  <a:srgbClr val="FFFFFF"/>
                </a:solidFill>
                <a:latin typeface="Verdana"/>
                <a:cs typeface="Verdana"/>
              </a:rPr>
              <a:t>years</a:t>
            </a:r>
            <a:r>
              <a:rPr dirty="0" sz="1550" spc="-23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b="1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dirty="0" sz="1550" spc="-22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114" b="1">
                <a:solidFill>
                  <a:srgbClr val="FFFFFF"/>
                </a:solidFill>
                <a:latin typeface="Verdana"/>
                <a:cs typeface="Verdana"/>
              </a:rPr>
              <a:t>Sumerian</a:t>
            </a:r>
            <a:r>
              <a:rPr dirty="0" sz="1550" spc="-204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85" b="1">
                <a:solidFill>
                  <a:srgbClr val="FFFFFF"/>
                </a:solidFill>
                <a:latin typeface="Verdana"/>
                <a:cs typeface="Verdana"/>
              </a:rPr>
              <a:t>war</a:t>
            </a:r>
            <a:r>
              <a:rPr dirty="0" sz="1550" spc="-21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50" spc="-65" b="1">
                <a:solidFill>
                  <a:srgbClr val="FFFFFF"/>
                </a:solidFill>
                <a:latin typeface="Verdana"/>
                <a:cs typeface="Verdana"/>
              </a:rPr>
              <a:t>chariot</a:t>
            </a:r>
            <a:endParaRPr sz="15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2025-11-05T07:23:07Z</dcterms:created>
  <dcterms:modified xsi:type="dcterms:W3CDTF">2025-11-05T07:23:07Z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2025-11-04T00:00:00Z</vt:filetime>
  </property>
  <property fmtid="{D5CDD505-2E9C-101B-9397-08002B2CF9AE}" pid="3" name="LastSaved">
    <vt:filetime>2025-11-05T00:00:00Z</vt:filetime>
  </property>
</Properties>
</file>