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872F23-0A63-4E5E-B77E-C68989F8B15E}" v="57" dt="2025-10-16T12:07:41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912" y="13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A9A547-C5F3-FB17-8822-D8CC90BB6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FCAD198-61B1-1328-DB17-74E4833CA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50B3F-3C35-D3DB-8B3F-C480921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897332-6F9A-56F2-FEB2-78A6CD45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240C40-F1AA-4250-D300-1915FBE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30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FD96F-99E7-2F52-3A5B-9FFCB374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9A5705-CE95-2FDD-429F-885D0D793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CC175E-7E3F-C2FE-D33E-52BEDBF6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5CF943-E128-D0EC-AA0E-C5840548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047325-C4BA-3D6A-92A2-743F1DFC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96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C147FD7-3F54-44B7-B605-80CBE9BEA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B275B4-195B-990A-CD71-646F1A326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92943D-8338-283C-7074-28665DD9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6B2E8-42C8-9DC2-BAEC-59A082E8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8385A3-4356-F89B-CB58-7AB86707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06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57746-7AEC-BC29-0CBE-C94BAB1D7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0C923A-2439-72AE-1948-2A468A4A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C0AD08-FF5F-0AFD-C767-CD2ECC30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EDA017-AF71-FEAF-F095-F43C111A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D8651D-5567-3D21-C549-B7EB09FD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47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5F1D2-CB2D-A5C9-2449-D5DC19F0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830FE7-6909-61C4-737E-677BB76A4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2FDAE3-63E7-1163-422A-421730E91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FAE0C1-D3AF-41AB-3A16-9E99DFF0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F9C24D-4179-FBA1-FC70-F9FACE71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4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D18A2-11AA-4A61-3CF6-D60DC818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E90311-9111-1677-80F8-386CA5384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DBBFD2-066D-F444-4A86-D255F2DDE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058EAB-E2CD-7D06-DDDE-2F3D4822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26DED5-A412-3089-B9DF-13BFC327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1669A0-59D0-4F17-15A5-7FD290B6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44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40601-574E-3FC5-9703-60750709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890B06-6DD0-3005-307D-E350896B0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3DF24A-ECAC-2004-26AD-16DA6DD80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56F37DA-F267-FC51-CFE1-8528852E4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1F9EE56-3A98-90E9-1A67-3AC480E7C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10BC33-15A9-BCF9-AE7C-7A895C4C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17C67D0-2A09-E184-7437-3CEFCA76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51CFDC9-1C39-77A4-FEEC-93779C2F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44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315526-ED7E-88FA-3812-2C21B776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482C92B-A8ED-6104-8F06-B265C06D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1398E5-E425-369D-3395-D15042E8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EA0347-B983-4597-F72A-FE3FC33D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38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5D43AB-9D1D-2DA2-E459-FDC04C95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B39C536-5CCD-292D-065A-975C3D83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BDB0E7-DEAD-6766-1A6E-46860D7C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8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132D8B-6D9A-9E94-F502-1AAAFB56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07C3EC-A41F-E8A0-4379-B024B2A5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FD2292-78AC-1BD4-1161-38823E5A0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6B8EC4-3DFF-F96A-EE4D-596D5291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412BC7-CEAF-CC02-7C97-0F838990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95358D-BE89-53F8-4554-04B0D583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93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48DD23-061D-D30E-4563-924C7FBE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F05344-590A-C7F2-CDEE-DBE7773F7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790617-31CA-DCAE-83F3-7F711D8A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C06258-240D-EFE2-475F-3CCE59CF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176D9F-9EFB-A420-34AD-8C3963B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0AB13F-44DE-E16E-CDEE-75160B8A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96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57E0511-0340-8622-E3B6-8F5F0159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79F755-2B94-A73E-0555-A1C3FAD45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E28FAC-8817-96F2-3CA9-884F524F8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50FC9-2477-4F16-B265-A27F30727F75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1A8890-0555-1E19-3381-E663A2370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25B6B6-3C32-618D-98E3-88C8CA159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E54B9B-234D-43F4-A3E0-358E643AF2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53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astoraledisabili.chiesacattolica.i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odello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154FD369-FB5C-B230-EA54-39F560637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986" y="-148168"/>
            <a:ext cx="7140246" cy="7120467"/>
          </a:xfrm>
          <a:prstGeom prst="rect">
            <a:avLst/>
          </a:prstGeom>
        </p:spPr>
      </p:pic>
      <p:pic>
        <p:nvPicPr>
          <p:cNvPr id="4" name="Segnaposto immagine 11" descr="Mani che si uniscono in cerchio">
            <a:extLst>
              <a:ext uri="{FF2B5EF4-FFF2-40B4-BE49-F238E27FC236}">
                <a16:creationId xmlns:a16="http://schemas.microsoft.com/office/drawing/2014/main" id="{80FA7537-A463-EA48-9CCE-C67719CB87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80588" cy="6804025"/>
          </a:xfrm>
          <a:prstGeom prst="rect">
            <a:avLst/>
          </a:prstGeom>
        </p:spPr>
      </p:pic>
      <p:pic>
        <p:nvPicPr>
          <p:cNvPr id="9" name="Immagine 8" descr="Immagine che contiene vestiti, persona, sedia a rotelle, sedia&#10;&#10;Il contenuto generato dall'IA potrebbe non essere corretto.">
            <a:extLst>
              <a:ext uri="{FF2B5EF4-FFF2-40B4-BE49-F238E27FC236}">
                <a16:creationId xmlns:a16="http://schemas.microsoft.com/office/drawing/2014/main" id="{8631814F-B211-32E2-FC76-BBD7C67942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81329" y="0"/>
            <a:ext cx="11451862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2C38BBD0-1FA0-8B9A-46DA-188035F69518}"/>
              </a:ext>
            </a:extLst>
          </p:cNvPr>
          <p:cNvSpPr txBox="1">
            <a:spLocks/>
          </p:cNvSpPr>
          <p:nvPr/>
        </p:nvSpPr>
        <p:spPr>
          <a:xfrm>
            <a:off x="4520724" y="2826327"/>
            <a:ext cx="7434209" cy="15330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Panel ‘‘Educare in un contesto culturale che cambia’’ </a:t>
            </a:r>
          </a:p>
        </p:txBody>
      </p:sp>
      <p:sp>
        <p:nvSpPr>
          <p:cNvPr id="6" name="Sottotitolo 3">
            <a:extLst>
              <a:ext uri="{FF2B5EF4-FFF2-40B4-BE49-F238E27FC236}">
                <a16:creationId xmlns:a16="http://schemas.microsoft.com/office/drawing/2014/main" id="{112DD855-5264-6B77-8ADB-3E3234369EF6}"/>
              </a:ext>
            </a:extLst>
          </p:cNvPr>
          <p:cNvSpPr txBox="1">
            <a:spLocks/>
          </p:cNvSpPr>
          <p:nvPr/>
        </p:nvSpPr>
        <p:spPr>
          <a:xfrm>
            <a:off x="3200400" y="4263137"/>
            <a:ext cx="6580188" cy="924500"/>
          </a:xfrm>
          <a:prstGeom prst="rect">
            <a:avLst/>
          </a:prstGeom>
          <a:solidFill>
            <a:srgbClr val="002060">
              <a:alpha val="80000"/>
            </a:srgbClr>
          </a:solidFill>
          <a:ln w="28575">
            <a:noFill/>
          </a:ln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Suor Veronica Donatello, responsabile del Servizio nazionale CEI per la pastorale delle persone con disabilità</a:t>
            </a:r>
          </a:p>
          <a:p>
            <a:pPr>
              <a:lnSpc>
                <a:spcPct val="150000"/>
              </a:lnSpc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36D39D-E339-2927-3A17-329A2831A52E}"/>
              </a:ext>
            </a:extLst>
          </p:cNvPr>
          <p:cNvSpPr txBox="1"/>
          <p:nvPr/>
        </p:nvSpPr>
        <p:spPr>
          <a:xfrm>
            <a:off x="9831386" y="1738076"/>
            <a:ext cx="241141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CONGRESSO INTERNAZIONALE ‘‘COSTELLAZIONI EDUCATIVE.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PATTO CON IL FUTURO’’</a:t>
            </a:r>
          </a:p>
          <a:p>
            <a:pPr>
              <a:spcBef>
                <a:spcPts val="600"/>
              </a:spcBef>
            </a:pPr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Roma, 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3064111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CFF2-CCEE-1AFB-5395-9BB7E84F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90ACA241-7941-E9BB-65A2-7667585D7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D957D4-5E4B-40A2-A9E6-8CA8BD56DD8B}"/>
              </a:ext>
            </a:extLst>
          </p:cNvPr>
          <p:cNvSpPr txBox="1"/>
          <p:nvPr/>
        </p:nvSpPr>
        <p:spPr>
          <a:xfrm>
            <a:off x="9874583" y="4616749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  <p:pic>
        <p:nvPicPr>
          <p:cNvPr id="4" name="Immagine 3" descr="Immagine che contiene fuochi d'artificio, luce, notte&#10;&#10;Il contenuto generato dall'IA potrebbe non essere corretto.">
            <a:extLst>
              <a:ext uri="{FF2B5EF4-FFF2-40B4-BE49-F238E27FC236}">
                <a16:creationId xmlns:a16="http://schemas.microsoft.com/office/drawing/2014/main" id="{8EF7B417-0A8A-08FE-6F2F-7AA1D8AB2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28133" y="-21406"/>
            <a:ext cx="10493641" cy="71334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magine 6" descr="Immagine che contiene vestiti, persona, uomo, persone&#10;&#10;Il contenuto generato dall'IA potrebbe non essere corretto.">
            <a:extLst>
              <a:ext uri="{FF2B5EF4-FFF2-40B4-BE49-F238E27FC236}">
                <a16:creationId xmlns:a16="http://schemas.microsoft.com/office/drawing/2014/main" id="{2FC0711A-C1F6-F6D8-9A33-E7AA5D762D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3901" y="-21407"/>
            <a:ext cx="14109282" cy="90299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22435B81-B55A-06DD-6096-67A065A3D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1662927"/>
            <a:ext cx="5637298" cy="2858275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Siamo chiamati a dare concretezza al sogno</a:t>
            </a:r>
            <a:b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Concilio: ogni persona</a:t>
            </a:r>
            <a:b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disabilità abbia accesso</a:t>
            </a:r>
            <a:b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una </a:t>
            </a:r>
            <a:r>
              <a:rPr lang="it-IT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educazione di qualità.</a:t>
            </a:r>
            <a:endParaRPr lang="it-IT" sz="3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4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9A070-D60E-0F1C-37DC-DA4AC43A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B467DCA7-8742-C913-18E7-29FCB90C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pic>
        <p:nvPicPr>
          <p:cNvPr id="15" name="Immagine 14" descr="Immagine che contiene persona, dito, unghia/chiodo, mano&#10;&#10;Il contenuto generato dall'IA potrebbe non essere corretto.">
            <a:extLst>
              <a:ext uri="{FF2B5EF4-FFF2-40B4-BE49-F238E27FC236}">
                <a16:creationId xmlns:a16="http://schemas.microsoft.com/office/drawing/2014/main" id="{6B023EF9-77B8-87B6-9120-B725955325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53294" y="-289575"/>
            <a:ext cx="11514172" cy="82990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252E74-6933-AD74-B8EF-5C9464F2AF21}"/>
              </a:ext>
            </a:extLst>
          </p:cNvPr>
          <p:cNvSpPr txBox="1"/>
          <p:nvPr/>
        </p:nvSpPr>
        <p:spPr>
          <a:xfrm>
            <a:off x="9865252" y="4193415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27B5FCC7-9080-9EED-2301-7BB27336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2204792"/>
            <a:ext cx="5637298" cy="1869267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L’educazione non è solo</a:t>
            </a:r>
            <a:b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compito, ma una </a:t>
            </a:r>
            <a:r>
              <a:rPr lang="it-IT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missione di comunione.</a:t>
            </a:r>
            <a:endParaRPr lang="it-IT" sz="3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egnaposto testo 13">
            <a:extLst>
              <a:ext uri="{FF2B5EF4-FFF2-40B4-BE49-F238E27FC236}">
                <a16:creationId xmlns:a16="http://schemas.microsoft.com/office/drawing/2014/main" id="{F61DEF5D-7D8B-2A1E-27BD-DE93CC68D710}"/>
              </a:ext>
            </a:extLst>
          </p:cNvPr>
          <p:cNvSpPr txBox="1">
            <a:spLocks/>
          </p:cNvSpPr>
          <p:nvPr/>
        </p:nvSpPr>
        <p:spPr>
          <a:xfrm>
            <a:off x="6730919" y="5259857"/>
            <a:ext cx="5637298" cy="462096"/>
          </a:xfrm>
          <a:prstGeom prst="rect">
            <a:avLst/>
          </a:prstGeom>
          <a:solidFill>
            <a:srgbClr val="002060">
              <a:alpha val="80000"/>
            </a:srgbClr>
          </a:solidFill>
          <a:ln w="28575">
            <a:noFill/>
          </a:ln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spc="4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GRAZIE!</a:t>
            </a:r>
          </a:p>
        </p:txBody>
      </p:sp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B33BD2C9-4F65-FA2B-3D06-C4B555B168BC}"/>
              </a:ext>
            </a:extLst>
          </p:cNvPr>
          <p:cNvSpPr txBox="1">
            <a:spLocks/>
          </p:cNvSpPr>
          <p:nvPr/>
        </p:nvSpPr>
        <p:spPr>
          <a:xfrm>
            <a:off x="7831585" y="5630877"/>
            <a:ext cx="4921072" cy="462096"/>
          </a:xfrm>
          <a:prstGeom prst="rect">
            <a:avLst/>
          </a:prstGeom>
          <a:solidFill>
            <a:srgbClr val="002060">
              <a:alpha val="80000"/>
            </a:srgbClr>
          </a:solidFill>
          <a:ln w="28575">
            <a:noFill/>
          </a:ln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u="sng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pastoraledisabili.chiesacattolica.it</a:t>
            </a:r>
            <a:endParaRPr lang="it-IT" sz="2000" u="sng" spc="1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odello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1D55F6A0-34C9-F52B-B3E5-7AE4938FB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986" y="-148168"/>
            <a:ext cx="7140246" cy="7120467"/>
          </a:xfrm>
          <a:prstGeom prst="rect">
            <a:avLst/>
          </a:prstGeom>
        </p:spPr>
      </p:pic>
      <p:pic>
        <p:nvPicPr>
          <p:cNvPr id="8" name="Immagine 7" descr="Immagine che contiene Viso umano, persona, vestiti, interno&#10;&#10;Il contenuto generato dall'IA potrebbe non essere corretto.">
            <a:extLst>
              <a:ext uri="{FF2B5EF4-FFF2-40B4-BE49-F238E27FC236}">
                <a16:creationId xmlns:a16="http://schemas.microsoft.com/office/drawing/2014/main" id="{49EA85A3-D3BC-4D45-C16D-75B8FC1FC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26213" y="0"/>
            <a:ext cx="10306802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1539A63E-A792-41A3-FEDA-0C9976ED8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2082800"/>
            <a:ext cx="5637298" cy="1991259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108000" algn="l" rtl="0">
              <a:lnSpc>
                <a:spcPct val="100000"/>
              </a:lnSpc>
            </a:pPr>
            <a: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«Tutti gli uomini di qualunque razza</a:t>
            </a:r>
            <a:b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 età, in forza della loro dignità</a:t>
            </a:r>
            <a:b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persona, hanno il diritto</a:t>
            </a:r>
            <a:b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inalienabile a un’educazione»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69BF2DE2-7999-38AB-D17B-5241FFAEB1C5}"/>
              </a:ext>
            </a:extLst>
          </p:cNvPr>
          <p:cNvSpPr txBox="1">
            <a:spLocks/>
          </p:cNvSpPr>
          <p:nvPr/>
        </p:nvSpPr>
        <p:spPr>
          <a:xfrm>
            <a:off x="6704503" y="4001266"/>
            <a:ext cx="5637298" cy="462096"/>
          </a:xfrm>
          <a:prstGeom prst="rect">
            <a:avLst/>
          </a:prstGeom>
          <a:solidFill>
            <a:srgbClr val="002060">
              <a:alpha val="80000"/>
            </a:srgbClr>
          </a:solidFill>
          <a:ln w="28575">
            <a:noFill/>
          </a:ln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‘‘</a:t>
            </a:r>
            <a:r>
              <a:rPr lang="it-IT" sz="2000" spc="1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Gravissimus</a:t>
            </a:r>
            <a:r>
              <a:rPr lang="it-IT" sz="2000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spc="1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Educationis</a:t>
            </a:r>
            <a:r>
              <a:rPr lang="it-IT" sz="2000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,, 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41CC48-DBDE-DA32-64E9-6F46A195006F}"/>
              </a:ext>
            </a:extLst>
          </p:cNvPr>
          <p:cNvSpPr txBox="1"/>
          <p:nvPr/>
        </p:nvSpPr>
        <p:spPr>
          <a:xfrm>
            <a:off x="9865252" y="4498209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186443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AE94F-C0F1-6F2A-D80A-8347D201B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modello, stella, astronomia&#10;&#10;Il contenuto generato dall'IA potrebbe non essere corretto.">
            <a:extLst>
              <a:ext uri="{FF2B5EF4-FFF2-40B4-BE49-F238E27FC236}">
                <a16:creationId xmlns:a16="http://schemas.microsoft.com/office/drawing/2014/main" id="{F7563867-57AA-AD33-6672-CB224F899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986" y="-114302"/>
            <a:ext cx="7140246" cy="71204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4A6052-8D57-11DA-90D6-3819B9B3C770}"/>
              </a:ext>
            </a:extLst>
          </p:cNvPr>
          <p:cNvSpPr txBox="1"/>
          <p:nvPr/>
        </p:nvSpPr>
        <p:spPr>
          <a:xfrm>
            <a:off x="9865252" y="6293146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  <p:pic>
        <p:nvPicPr>
          <p:cNvPr id="20" name="Immagine 19" descr="Immagine che contiene persona, Viso umano, sorriso, interno&#10;&#10;Il contenuto generato dall'IA potrebbe non essere corretto.">
            <a:extLst>
              <a:ext uri="{FF2B5EF4-FFF2-40B4-BE49-F238E27FC236}">
                <a16:creationId xmlns:a16="http://schemas.microsoft.com/office/drawing/2014/main" id="{0A55FCFD-762F-C9D2-3A70-628509153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93" y="-228608"/>
            <a:ext cx="9902583" cy="72735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C0ECEC65-116D-D626-D776-FF61589DF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1467" y="3877739"/>
            <a:ext cx="5735377" cy="2336796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disabilità è un luogo</a:t>
            </a:r>
            <a:br>
              <a:rPr lang="it-IT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rivelazione e una sfida molto delicata del </a:t>
            </a:r>
            <a:r>
              <a:rPr lang="it-IT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 autentico </a:t>
            </a:r>
            <a:r>
              <a:rPr lang="it-IT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dell’educare.</a:t>
            </a:r>
            <a:endParaRPr lang="it-IT" sz="3600" spc="4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47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3FC6-B89F-FDC5-0EF0-5B06510F3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5042C4FC-5235-DA60-790B-59699BA8B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pic>
        <p:nvPicPr>
          <p:cNvPr id="3" name="Immagine 2" descr="Immagine che contiene vestiti, persona, interno, muro&#10;&#10;Il contenuto generato dall'IA potrebbe non essere corretto.">
            <a:extLst>
              <a:ext uri="{FF2B5EF4-FFF2-40B4-BE49-F238E27FC236}">
                <a16:creationId xmlns:a16="http://schemas.microsoft.com/office/drawing/2014/main" id="{BFD1B4A5-69BB-4A4D-E331-2F5F0AB005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04081" y="-372532"/>
            <a:ext cx="11040748" cy="73659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2748B0FC-ED68-4EAC-DD9D-4BE5ADBDA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2204792"/>
            <a:ext cx="5637298" cy="1869267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persone con disabilità chiedono</a:t>
            </a:r>
            <a:b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appartenere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 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partecipare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 poter contribuire alla co-costruzione della società civile…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DBD64E-4F19-B300-C561-6E745E4BE774}"/>
              </a:ext>
            </a:extLst>
          </p:cNvPr>
          <p:cNvSpPr txBox="1"/>
          <p:nvPr/>
        </p:nvSpPr>
        <p:spPr>
          <a:xfrm>
            <a:off x="9865252" y="4193408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99477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8FD26-66E5-9641-4495-22223A038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668887FD-23FA-E37D-67AC-A86EACD6F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pic>
        <p:nvPicPr>
          <p:cNvPr id="4" name="Immagine 3" descr="Immagine che contiene vestiti, persona, arredo, interno&#10;&#10;Il contenuto generato dall'IA potrebbe non essere corretto.">
            <a:extLst>
              <a:ext uri="{FF2B5EF4-FFF2-40B4-BE49-F238E27FC236}">
                <a16:creationId xmlns:a16="http://schemas.microsoft.com/office/drawing/2014/main" id="{8E8A4BED-C47A-76F3-6474-EE1E9BC61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0580" y="-863600"/>
            <a:ext cx="13770822" cy="82007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F8964595-885A-6F2F-EC84-E89BA1F0A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279" y="1623526"/>
            <a:ext cx="5637298" cy="833188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/>
            <a:r>
              <a:rPr lang="it-IT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ed ecclesiale.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59DE1E-52DB-83B8-C113-B4C45BF565FB}"/>
              </a:ext>
            </a:extLst>
          </p:cNvPr>
          <p:cNvSpPr txBox="1"/>
          <p:nvPr/>
        </p:nvSpPr>
        <p:spPr>
          <a:xfrm>
            <a:off x="9865252" y="2576799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143587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E07EE-3798-5E50-5BAA-E7E1833F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C8C4CE9D-183E-CDD6-4F68-82719BB8D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9459D8-7AB0-CB90-8743-022BAA41D843}"/>
              </a:ext>
            </a:extLst>
          </p:cNvPr>
          <p:cNvSpPr txBox="1"/>
          <p:nvPr/>
        </p:nvSpPr>
        <p:spPr>
          <a:xfrm>
            <a:off x="9865252" y="3346744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  <p:pic>
        <p:nvPicPr>
          <p:cNvPr id="12" name="Immagine 11" descr="Immagine che contiene aria aperta, persona, cielo, ruota&#10;&#10;Il contenuto generato dall'IA potrebbe non essere corretto.">
            <a:extLst>
              <a:ext uri="{FF2B5EF4-FFF2-40B4-BE49-F238E27FC236}">
                <a16:creationId xmlns:a16="http://schemas.microsoft.com/office/drawing/2014/main" id="{9E3E3D6D-7D17-1DD4-D2C1-ECFB4AA7C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235"/>
            <a:ext cx="9765508" cy="7172895"/>
          </a:xfrm>
          <a:prstGeom prst="rect">
            <a:avLst/>
          </a:prstGeom>
        </p:spPr>
      </p:pic>
      <p:pic>
        <p:nvPicPr>
          <p:cNvPr id="16" name="Immagine 15" descr="Immagine che contiene aria aperta, persona, ruota, cielo&#10;&#10;Il contenuto generato dall'IA potrebbe non essere corretto.">
            <a:extLst>
              <a:ext uri="{FF2B5EF4-FFF2-40B4-BE49-F238E27FC236}">
                <a16:creationId xmlns:a16="http://schemas.microsoft.com/office/drawing/2014/main" id="{D9996848-6CF1-45B3-DA73-2AE7F51FF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237"/>
            <a:ext cx="9765508" cy="71728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647B77D9-C717-AF0B-38FE-B71245FAE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320" y="3923858"/>
            <a:ext cx="5637298" cy="2736326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tecnologie assistive permettono di apprendere, comunicare, partecipare</a:t>
            </a:r>
            <a:b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Liturgia… Tempo libero, arte, sport, …</a:t>
            </a:r>
          </a:p>
        </p:txBody>
      </p:sp>
    </p:spTree>
    <p:extLst>
      <p:ext uri="{BB962C8B-B14F-4D97-AF65-F5344CB8AC3E}">
        <p14:creationId xmlns:p14="http://schemas.microsoft.com/office/powerpoint/2010/main" val="59845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6BEB-075A-7E04-F8FE-585D30FDD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422C1876-1E46-6D92-7BF2-5A2D86497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pic>
        <p:nvPicPr>
          <p:cNvPr id="2" name="Immagine" descr="Una donna cieca utilizza un cellulare">
            <a:extLst>
              <a:ext uri="{FF2B5EF4-FFF2-40B4-BE49-F238E27FC236}">
                <a16:creationId xmlns:a16="http://schemas.microsoft.com/office/drawing/2014/main" id="{418A8D0A-5A59-22C6-7737-8353A8A449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4606" y="-1202267"/>
            <a:ext cx="9960114" cy="115350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AFAFBA4E-6F7D-1230-A704-7617AC24A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2204792"/>
            <a:ext cx="5637298" cy="1869267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nuove tecnologie non sono un “di più”, ma uno strumento di </a:t>
            </a:r>
            <a:r>
              <a:rPr lang="it-IT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giustizia educativa.</a:t>
            </a:r>
            <a:endParaRPr lang="it-IT" sz="3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CCAE3D-33FA-5B3D-11EB-7C14C95D3F85}"/>
              </a:ext>
            </a:extLst>
          </p:cNvPr>
          <p:cNvSpPr txBox="1"/>
          <p:nvPr/>
        </p:nvSpPr>
        <p:spPr>
          <a:xfrm>
            <a:off x="9865252" y="4193415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294880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FC329-42CA-60B7-9B10-A0EDC73DC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06B24C5A-8A0A-F5D8-0C07-E9A144F08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pic>
        <p:nvPicPr>
          <p:cNvPr id="7" name="Immagine 6" descr="Immagine che contiene persona, bacio, Amore, vestiti&#10;&#10;Il contenuto generato dall'IA potrebbe non essere corretto.">
            <a:extLst>
              <a:ext uri="{FF2B5EF4-FFF2-40B4-BE49-F238E27FC236}">
                <a16:creationId xmlns:a16="http://schemas.microsoft.com/office/drawing/2014/main" id="{E32EBDB0-D519-D4D6-6B2D-C4F90424F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0" y="-301022"/>
            <a:ext cx="10721405" cy="71590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D6EA4826-8DAB-E629-B2FD-7EFB36F9C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1778000"/>
            <a:ext cx="5637298" cy="2387600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presenza, l’esperienza, la parola delle persone con disabilità </a:t>
            </a:r>
            <a: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educano la comunità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 se loro mancano rendiamo afone e sterili</a:t>
            </a:r>
            <a:b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comunità</a:t>
            </a:r>
            <a:r>
              <a:rPr lang="it-IT" sz="2800" spc="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98104E23-0803-97C4-760A-BF901C4BBBE1}"/>
              </a:ext>
            </a:extLst>
          </p:cNvPr>
          <p:cNvSpPr txBox="1">
            <a:spLocks/>
          </p:cNvSpPr>
          <p:nvPr/>
        </p:nvSpPr>
        <p:spPr>
          <a:xfrm>
            <a:off x="6704503" y="4068998"/>
            <a:ext cx="5637298" cy="462096"/>
          </a:xfrm>
          <a:prstGeom prst="rect">
            <a:avLst/>
          </a:prstGeom>
          <a:solidFill>
            <a:srgbClr val="002060">
              <a:alpha val="80000"/>
            </a:srgbClr>
          </a:solidFill>
          <a:ln w="28575">
            <a:noFill/>
          </a:ln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Papa Francesco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37587A-9AE1-952D-85FA-7F7595A93214}"/>
              </a:ext>
            </a:extLst>
          </p:cNvPr>
          <p:cNvSpPr txBox="1"/>
          <p:nvPr/>
        </p:nvSpPr>
        <p:spPr>
          <a:xfrm>
            <a:off x="9865252" y="4565951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93288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7F38F-D3C5-25DF-5CB2-A6F8DE1B4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astronomia, stella, modello&#10;&#10;Il contenuto generato dall'IA potrebbe non essere corretto.">
            <a:extLst>
              <a:ext uri="{FF2B5EF4-FFF2-40B4-BE49-F238E27FC236}">
                <a16:creationId xmlns:a16="http://schemas.microsoft.com/office/drawing/2014/main" id="{F903F559-B12E-DE33-DA85-D16770BC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19" y="-131234"/>
            <a:ext cx="7140246" cy="71204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CF086C-F75A-8916-0A83-B00E1681B49E}"/>
              </a:ext>
            </a:extLst>
          </p:cNvPr>
          <p:cNvSpPr txBox="1"/>
          <p:nvPr/>
        </p:nvSpPr>
        <p:spPr>
          <a:xfrm>
            <a:off x="9865252" y="6208482"/>
            <a:ext cx="2411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COSTELLAZIONI EDUCATIVE</a:t>
            </a:r>
          </a:p>
          <a:p>
            <a:r>
              <a:rPr lang="it-IT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ottobre 2025</a:t>
            </a:r>
          </a:p>
        </p:txBody>
      </p:sp>
      <p:pic>
        <p:nvPicPr>
          <p:cNvPr id="6" name="Immagine 5" descr="Immagine che contiene vestiti, persona, calzature, uomo&#10;&#10;Il contenuto generato dall'IA potrebbe non essere corretto.">
            <a:extLst>
              <a:ext uri="{FF2B5EF4-FFF2-40B4-BE49-F238E27FC236}">
                <a16:creationId xmlns:a16="http://schemas.microsoft.com/office/drawing/2014/main" id="{D46ECD0D-E314-DB57-8784-3875EACA5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344076" y="-818567"/>
            <a:ext cx="11109583" cy="78077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itolo 2">
            <a:extLst>
              <a:ext uri="{FF2B5EF4-FFF2-40B4-BE49-F238E27FC236}">
                <a16:creationId xmlns:a16="http://schemas.microsoft.com/office/drawing/2014/main" id="{1F7103B2-9BEF-B010-A80E-6E869A6B2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479" y="2844800"/>
            <a:ext cx="5637298" cy="3244327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108000" algn="l">
              <a:lnSpc>
                <a:spcPct val="100000"/>
              </a:lnSpc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Sperimentare l’appartenenza non è un progetto tecnico,</a:t>
            </a:r>
            <a:b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una </a:t>
            </a:r>
            <a:r>
              <a:rPr lang="it-IT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conversione spirituale; </a:t>
            </a: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imparare a vedere nell’altro non ciò che manca, ma ciò</a:t>
            </a:r>
            <a:b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manifesta di Dio.</a:t>
            </a:r>
          </a:p>
        </p:txBody>
      </p:sp>
    </p:spTree>
    <p:extLst>
      <p:ext uri="{BB962C8B-B14F-4D97-AF65-F5344CB8AC3E}">
        <p14:creationId xmlns:p14="http://schemas.microsoft.com/office/powerpoint/2010/main" val="1528865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316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Tema di Office</vt:lpstr>
      <vt:lpstr>Presentazione standard di PowerPoint</vt:lpstr>
      <vt:lpstr>«Tutti gli uomini di qualunque razza ed età, in forza della loro dignità di persona, hanno il diritto inalienabile a un’educazione»</vt:lpstr>
      <vt:lpstr>La disabilità è un luogo di rivelazione e una sfida molto delicata del senso autentico dell’educare.</vt:lpstr>
      <vt:lpstr>Le persone con disabilità chiedono di appartenere, di partecipare, di poter contribuire alla co-costruzione della società civile…</vt:lpstr>
      <vt:lpstr>… ed ecclesiale.</vt:lpstr>
      <vt:lpstr>Le tecnologie assistive permettono di apprendere, comunicare, partecipare alla Liturgia… Tempo libero, arte, sport, …</vt:lpstr>
      <vt:lpstr>Le nuove tecnologie non sono un “di più”, ma uno strumento di giustizia educativa.</vt:lpstr>
      <vt:lpstr>La presenza, l’esperienza, la parola delle persone con disabilità «educano la comunità. E se loro mancano rendiamo afone e sterili le comunità»</vt:lpstr>
      <vt:lpstr>Sperimentare l’appartenenza non è un progetto tecnico, ma una conversione spirituale; è imparare a vedere nell’altro non ciò che manca, ma ciò che manifesta di Dio.</vt:lpstr>
      <vt:lpstr>Siamo chiamati a dare concretezza al sogno del Concilio: ogni persona con disabilità abbia accesso a una educazione di qualità.</vt:lpstr>
      <vt:lpstr>L’educazione non è solo un compito, ma una missione di comunione.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Danilo Angelelli</dc:creator>
  <cp:lastModifiedBy>Danilo Angelelli</cp:lastModifiedBy>
  <cp:revision>2</cp:revision>
  <dcterms:created xsi:type="dcterms:W3CDTF">2025-10-15T08:52:51Z</dcterms:created>
  <dcterms:modified xsi:type="dcterms:W3CDTF">2025-10-16T12:08:08Z</dcterms:modified>
</cp:coreProperties>
</file>